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1"/>
  </p:notesMasterIdLst>
  <p:handoutMasterIdLst>
    <p:handoutMasterId r:id="rId32"/>
  </p:handoutMasterIdLst>
  <p:sldIdLst>
    <p:sldId id="260" r:id="rId2"/>
    <p:sldId id="284" r:id="rId3"/>
    <p:sldId id="309" r:id="rId4"/>
    <p:sldId id="310" r:id="rId5"/>
    <p:sldId id="311" r:id="rId6"/>
    <p:sldId id="312" r:id="rId7"/>
    <p:sldId id="266" r:id="rId8"/>
    <p:sldId id="267" r:id="rId9"/>
    <p:sldId id="287" r:id="rId10"/>
    <p:sldId id="304" r:id="rId11"/>
    <p:sldId id="305" r:id="rId12"/>
    <p:sldId id="306" r:id="rId13"/>
    <p:sldId id="307" r:id="rId14"/>
    <p:sldId id="302" r:id="rId15"/>
    <p:sldId id="313" r:id="rId16"/>
    <p:sldId id="269" r:id="rId17"/>
    <p:sldId id="270" r:id="rId18"/>
    <p:sldId id="271" r:id="rId19"/>
    <p:sldId id="276" r:id="rId20"/>
    <p:sldId id="301" r:id="rId21"/>
    <p:sldId id="272" r:id="rId22"/>
    <p:sldId id="274" r:id="rId23"/>
    <p:sldId id="314" r:id="rId24"/>
    <p:sldId id="315" r:id="rId25"/>
    <p:sldId id="285" r:id="rId26"/>
    <p:sldId id="280" r:id="rId27"/>
    <p:sldId id="294" r:id="rId28"/>
    <p:sldId id="290" r:id="rId29"/>
    <p:sldId id="316"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79049" autoAdjust="0"/>
  </p:normalViewPr>
  <p:slideViewPr>
    <p:cSldViewPr>
      <p:cViewPr varScale="1">
        <p:scale>
          <a:sx n="73" d="100"/>
          <a:sy n="73" d="100"/>
        </p:scale>
        <p:origin x="1836"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410"/>
    </p:cViewPr>
  </p:sorterViewPr>
  <p:notesViewPr>
    <p:cSldViewPr>
      <p:cViewPr varScale="1">
        <p:scale>
          <a:sx n="55" d="100"/>
          <a:sy n="55" d="100"/>
        </p:scale>
        <p:origin x="-2886"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300" tIns="46150" rIns="92300" bIns="4615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2300" tIns="46150" rIns="92300" bIns="46150" rtlCol="0"/>
          <a:lstStyle>
            <a:lvl1pPr algn="r" fontAlgn="auto">
              <a:spcBef>
                <a:spcPts val="0"/>
              </a:spcBef>
              <a:spcAft>
                <a:spcPts val="0"/>
              </a:spcAft>
              <a:defRPr sz="1200">
                <a:latin typeface="+mn-lt"/>
              </a:defRPr>
            </a:lvl1pPr>
          </a:lstStyle>
          <a:p>
            <a:pPr>
              <a:defRPr/>
            </a:pPr>
            <a:fld id="{77B89F8A-62C5-4EBC-B5D5-B640F7DD3B26}" type="datetimeFigureOut">
              <a:rPr lang="en-US"/>
              <a:pPr>
                <a:defRPr/>
              </a:pPr>
              <a:t>2/14/2016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2300" tIns="46150" rIns="92300" bIns="4615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2300" tIns="46150" rIns="92300" bIns="46150" rtlCol="0" anchor="b"/>
          <a:lstStyle>
            <a:lvl1pPr algn="r" fontAlgn="auto">
              <a:spcBef>
                <a:spcPts val="0"/>
              </a:spcBef>
              <a:spcAft>
                <a:spcPts val="0"/>
              </a:spcAft>
              <a:defRPr sz="1200">
                <a:latin typeface="+mn-lt"/>
              </a:defRPr>
            </a:lvl1pPr>
          </a:lstStyle>
          <a:p>
            <a:pPr>
              <a:defRPr/>
            </a:pPr>
            <a:fld id="{986F1BB2-8CC2-4B8B-8FDF-914989EEA525}" type="slidenum">
              <a:rPr lang="en-US"/>
              <a:pPr>
                <a:defRPr/>
              </a:pPr>
              <a:t>‹#›</a:t>
            </a:fld>
            <a:endParaRPr lang="en-US"/>
          </a:p>
        </p:txBody>
      </p:sp>
    </p:spTree>
    <p:extLst>
      <p:ext uri="{BB962C8B-B14F-4D97-AF65-F5344CB8AC3E}">
        <p14:creationId xmlns:p14="http://schemas.microsoft.com/office/powerpoint/2010/main" val="251001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300" tIns="46150" rIns="92300" bIns="4615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2300" tIns="46150" rIns="92300" bIns="46150" rtlCol="0"/>
          <a:lstStyle>
            <a:lvl1pPr algn="r" fontAlgn="auto">
              <a:spcBef>
                <a:spcPts val="0"/>
              </a:spcBef>
              <a:spcAft>
                <a:spcPts val="0"/>
              </a:spcAft>
              <a:defRPr sz="1200">
                <a:latin typeface="+mn-lt"/>
              </a:defRPr>
            </a:lvl1pPr>
          </a:lstStyle>
          <a:p>
            <a:pPr>
              <a:defRPr/>
            </a:pPr>
            <a:fld id="{027E5FB7-59BF-47A0-B11B-35F1F207B898}" type="datetimeFigureOut">
              <a:rPr lang="en-US"/>
              <a:pPr>
                <a:defRPr/>
              </a:pPr>
              <a:t>2/14/2016</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300" tIns="46150" rIns="92300" bIns="4615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2300" tIns="46150" rIns="92300" bIns="4615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2300" tIns="46150" rIns="92300" bIns="4615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2300" tIns="46150" rIns="92300" bIns="46150" rtlCol="0" anchor="b"/>
          <a:lstStyle>
            <a:lvl1pPr algn="r" fontAlgn="auto">
              <a:spcBef>
                <a:spcPts val="0"/>
              </a:spcBef>
              <a:spcAft>
                <a:spcPts val="0"/>
              </a:spcAft>
              <a:defRPr sz="1200">
                <a:latin typeface="+mn-lt"/>
              </a:defRPr>
            </a:lvl1pPr>
          </a:lstStyle>
          <a:p>
            <a:pPr>
              <a:defRPr/>
            </a:pPr>
            <a:fld id="{189F24BE-D72D-4993-A382-65603F70DB77}" type="slidenum">
              <a:rPr lang="en-US"/>
              <a:pPr>
                <a:defRPr/>
              </a:pPr>
              <a:t>‹#›</a:t>
            </a:fld>
            <a:endParaRPr lang="en-US"/>
          </a:p>
        </p:txBody>
      </p:sp>
    </p:spTree>
    <p:extLst>
      <p:ext uri="{BB962C8B-B14F-4D97-AF65-F5344CB8AC3E}">
        <p14:creationId xmlns:p14="http://schemas.microsoft.com/office/powerpoint/2010/main" val="963660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eaLnBrk="1" hangingPunct="1">
              <a:spcBef>
                <a:spcPct val="0"/>
              </a:spcBef>
            </a:pPr>
            <a:r>
              <a:rPr lang="en-US" b="1" baseline="0" dirty="0" smtClean="0"/>
              <a:t>Introduction</a:t>
            </a:r>
          </a:p>
          <a:p>
            <a:pPr eaLnBrk="1" hangingPunct="1">
              <a:spcBef>
                <a:spcPct val="0"/>
              </a:spcBef>
            </a:pPr>
            <a:r>
              <a:rPr lang="en-US" b="1" baseline="0" dirty="0" smtClean="0"/>
              <a:t>We are your 1</a:t>
            </a:r>
            <a:r>
              <a:rPr lang="en-US" b="1" baseline="30000" dirty="0" smtClean="0"/>
              <a:t>st</a:t>
            </a:r>
            <a:r>
              <a:rPr lang="en-US" b="1" baseline="0" dirty="0" smtClean="0"/>
              <a:t> Defense Team. </a:t>
            </a:r>
            <a:endParaRPr lang="en-US" b="1" dirty="0" smtClean="0"/>
          </a:p>
          <a:p>
            <a:pPr eaLnBrk="1" hangingPunct="1">
              <a:spcBef>
                <a:spcPct val="0"/>
              </a:spcBef>
            </a:pPr>
            <a:r>
              <a:rPr lang="en-US" b="1" dirty="0" smtClean="0"/>
              <a:t>We just want to take this opportunity</a:t>
            </a:r>
            <a:r>
              <a:rPr lang="en-US" b="1" baseline="0" dirty="0" smtClean="0"/>
              <a:t> to</a:t>
            </a:r>
            <a:r>
              <a:rPr lang="en-US" b="1" dirty="0" smtClean="0"/>
              <a:t> welcome you in joining our 1</a:t>
            </a:r>
            <a:r>
              <a:rPr lang="en-US" b="1" baseline="30000" dirty="0" smtClean="0"/>
              <a:t>st</a:t>
            </a:r>
            <a:r>
              <a:rPr lang="en-US" b="1" baseline="0" dirty="0" smtClean="0"/>
              <a:t> Defense Background Screening team. </a:t>
            </a:r>
          </a:p>
          <a:p>
            <a:pPr eaLnBrk="1" hangingPunct="1">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48C746-3CAD-451E-8B25-C625EC6081B5}"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153713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a:t>
            </a:r>
            <a:r>
              <a:rPr lang="en-US" baseline="0" dirty="0" smtClean="0"/>
              <a:t> unread notes are internal posts from our team to you, as well as any messages from you can be posted. This is just another communicating tool utilized to keep in contact with you. </a:t>
            </a:r>
            <a:endParaRPr lang="en-US" dirty="0" smtClean="0"/>
          </a:p>
          <a:p>
            <a:r>
              <a:rPr lang="en-US" dirty="0" smtClean="0"/>
              <a:t>In addition to </a:t>
            </a:r>
            <a:r>
              <a:rPr lang="en-US" b="1" dirty="0" smtClean="0"/>
              <a:t>UNREAD NOTES</a:t>
            </a:r>
            <a:r>
              <a:rPr lang="en-US" dirty="0" smtClean="0"/>
              <a:t>, our protocol is to call you, send you and email, and post a note.  </a:t>
            </a:r>
          </a:p>
          <a:p>
            <a:endParaRPr lang="en-US" dirty="0" smtClean="0"/>
          </a:p>
          <a:p>
            <a:r>
              <a:rPr lang="en-US" dirty="0" smtClean="0"/>
              <a:t>If no response within three days, we will note that the search is unable to be performed due to an incomplete request.   </a:t>
            </a:r>
          </a:p>
          <a:p>
            <a:endParaRPr lang="en-US" dirty="0" smtClean="0"/>
          </a:p>
          <a:p>
            <a:r>
              <a:rPr lang="en-US" dirty="0" smtClean="0"/>
              <a:t>Are there any questions regarding</a:t>
            </a:r>
            <a:r>
              <a:rPr lang="en-US" baseline="0" dirty="0" smtClean="0"/>
              <a:t> </a:t>
            </a:r>
            <a:r>
              <a:rPr lang="en-US" b="1" dirty="0" smtClean="0"/>
              <a:t>UNREAD NOTES?</a:t>
            </a:r>
          </a:p>
          <a:p>
            <a:r>
              <a:rPr lang="en-US" dirty="0" smtClean="0"/>
              <a:t>Moving</a:t>
            </a:r>
            <a:r>
              <a:rPr lang="en-US" baseline="0" dirty="0" smtClean="0"/>
              <a:t> on to Resources. </a:t>
            </a:r>
            <a:endParaRPr lang="en-US" dirty="0" smtClean="0"/>
          </a:p>
        </p:txBody>
      </p:sp>
      <p:sp>
        <p:nvSpPr>
          <p:cNvPr id="4" name="Slide Number Placeholder 3"/>
          <p:cNvSpPr>
            <a:spLocks noGrp="1"/>
          </p:cNvSpPr>
          <p:nvPr>
            <p:ph type="sldNum" sz="quarter" idx="5"/>
          </p:nvPr>
        </p:nvSpPr>
        <p:spPr/>
        <p:txBody>
          <a:bodyPr/>
          <a:lstStyle/>
          <a:p>
            <a:pPr>
              <a:defRPr/>
            </a:pPr>
            <a:fld id="{60336392-4B38-418B-B003-393B91B8305D}" type="slidenum">
              <a:rPr lang="en-US" smtClean="0"/>
              <a:pPr>
                <a:defRPr/>
              </a:pPr>
              <a:t>10</a:t>
            </a:fld>
            <a:endParaRPr lang="en-US"/>
          </a:p>
        </p:txBody>
      </p:sp>
    </p:spTree>
    <p:extLst>
      <p:ext uri="{BB962C8B-B14F-4D97-AF65-F5344CB8AC3E}">
        <p14:creationId xmlns:p14="http://schemas.microsoft.com/office/powerpoint/2010/main" val="312757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Resource Section provides you with</a:t>
            </a:r>
            <a:r>
              <a:rPr lang="en-US" baseline="0" dirty="0" smtClean="0"/>
              <a:t> all the reference material and forms to conduct pre-employment screening. </a:t>
            </a:r>
          </a:p>
          <a:p>
            <a:r>
              <a:rPr lang="en-US" baseline="0" dirty="0" smtClean="0"/>
              <a:t>You have: </a:t>
            </a:r>
          </a:p>
          <a:p>
            <a:r>
              <a:rPr lang="en-US" baseline="0" dirty="0" smtClean="0"/>
              <a:t>The Client Agreement</a:t>
            </a:r>
          </a:p>
          <a:p>
            <a:r>
              <a:rPr lang="en-US" baseline="0" dirty="0" smtClean="0"/>
              <a:t>Release forms</a:t>
            </a:r>
          </a:p>
          <a:p>
            <a:r>
              <a:rPr lang="en-US" baseline="0" dirty="0" smtClean="0"/>
              <a:t>HR Links and the FCRA information, required notices, and regulations. </a:t>
            </a:r>
          </a:p>
          <a:p>
            <a:endParaRPr lang="en-US" baseline="0" dirty="0" smtClean="0"/>
          </a:p>
          <a:p>
            <a:r>
              <a:rPr lang="en-US" baseline="0" dirty="0" smtClean="0"/>
              <a:t>Does anyone have any questions? </a:t>
            </a:r>
          </a:p>
          <a:p>
            <a:endParaRPr lang="en-US" dirty="0" smtClean="0"/>
          </a:p>
        </p:txBody>
      </p:sp>
      <p:sp>
        <p:nvSpPr>
          <p:cNvPr id="4" name="Slide Number Placeholder 3"/>
          <p:cNvSpPr>
            <a:spLocks noGrp="1"/>
          </p:cNvSpPr>
          <p:nvPr>
            <p:ph type="sldNum" sz="quarter" idx="5"/>
          </p:nvPr>
        </p:nvSpPr>
        <p:spPr/>
        <p:txBody>
          <a:bodyPr/>
          <a:lstStyle/>
          <a:p>
            <a:pPr>
              <a:defRPr/>
            </a:pPr>
            <a:fld id="{77786FC3-4F31-4C93-89C7-7D6A9F7D550C}" type="slidenum">
              <a:rPr lang="en-US" smtClean="0"/>
              <a:pPr>
                <a:defRPr/>
              </a:pPr>
              <a:t>11</a:t>
            </a:fld>
            <a:endParaRPr lang="en-US"/>
          </a:p>
        </p:txBody>
      </p:sp>
    </p:spTree>
    <p:extLst>
      <p:ext uri="{BB962C8B-B14F-4D97-AF65-F5344CB8AC3E}">
        <p14:creationId xmlns:p14="http://schemas.microsoft.com/office/powerpoint/2010/main" val="251344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we have the </a:t>
            </a:r>
            <a:r>
              <a:rPr lang="en-US" dirty="0" smtClean="0"/>
              <a:t>Frequently Asked</a:t>
            </a:r>
            <a:r>
              <a:rPr lang="en-US" baseline="0" dirty="0" smtClean="0"/>
              <a:t> Questions- here we have listed </a:t>
            </a:r>
            <a:r>
              <a:rPr lang="en-US" dirty="0" smtClean="0"/>
              <a:t>questions and answers to common questions regarding pre-employment</a:t>
            </a:r>
            <a:r>
              <a:rPr lang="en-US" baseline="0" dirty="0" smtClean="0"/>
              <a:t> screening and questions regarding specific searches. When you have some extra time please review the Questions &amp; Answers, it provides lots of beneficial information. </a:t>
            </a:r>
          </a:p>
          <a:p>
            <a:endParaRPr lang="en-US" dirty="0" smtClean="0"/>
          </a:p>
        </p:txBody>
      </p:sp>
      <p:sp>
        <p:nvSpPr>
          <p:cNvPr id="4" name="Slide Number Placeholder 3"/>
          <p:cNvSpPr>
            <a:spLocks noGrp="1"/>
          </p:cNvSpPr>
          <p:nvPr>
            <p:ph type="sldNum" sz="quarter" idx="5"/>
          </p:nvPr>
        </p:nvSpPr>
        <p:spPr/>
        <p:txBody>
          <a:bodyPr/>
          <a:lstStyle/>
          <a:p>
            <a:pPr>
              <a:defRPr/>
            </a:pPr>
            <a:fld id="{674C99BB-47AB-48D5-B9D8-55D924650C42}" type="slidenum">
              <a:rPr lang="en-US" smtClean="0"/>
              <a:pPr>
                <a:defRPr/>
              </a:pPr>
              <a:t>12</a:t>
            </a:fld>
            <a:endParaRPr lang="en-US"/>
          </a:p>
        </p:txBody>
      </p:sp>
    </p:spTree>
    <p:extLst>
      <p:ext uri="{BB962C8B-B14F-4D97-AF65-F5344CB8AC3E}">
        <p14:creationId xmlns:p14="http://schemas.microsoft.com/office/powerpoint/2010/main" val="11966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Here we have the Glossary</a:t>
            </a:r>
            <a:r>
              <a:rPr lang="en-US" baseline="0" dirty="0" smtClean="0"/>
              <a:t> </a:t>
            </a:r>
            <a:r>
              <a:rPr lang="en-US" dirty="0" smtClean="0"/>
              <a:t>which lists the</a:t>
            </a:r>
            <a:r>
              <a:rPr lang="en-US" baseline="0" dirty="0" smtClean="0"/>
              <a:t> </a:t>
            </a:r>
            <a:r>
              <a:rPr lang="en-US" dirty="0" smtClean="0"/>
              <a:t>alphabetical terms described within</a:t>
            </a:r>
            <a:r>
              <a:rPr lang="en-US" baseline="0" dirty="0" smtClean="0"/>
              <a:t> the 1</a:t>
            </a:r>
            <a:r>
              <a:rPr lang="en-US" baseline="30000" dirty="0" smtClean="0"/>
              <a:t>st</a:t>
            </a:r>
            <a:r>
              <a:rPr lang="en-US" baseline="0" dirty="0" smtClean="0"/>
              <a:t> Defense website along </a:t>
            </a:r>
            <a:r>
              <a:rPr lang="en-US" dirty="0" smtClean="0"/>
              <a:t>with the definitions</a:t>
            </a:r>
            <a:r>
              <a:rPr lang="en-US" baseline="0" dirty="0" smtClean="0"/>
              <a:t> for</a:t>
            </a:r>
            <a:r>
              <a:rPr lang="en-US" dirty="0" smtClean="0"/>
              <a:t> those terms. Please</a:t>
            </a:r>
            <a:r>
              <a:rPr lang="en-US" baseline="0" dirty="0" smtClean="0"/>
              <a:t> take separate time to review the glossary as it provides more beneficial information. </a:t>
            </a:r>
            <a:endParaRPr lang="en-US" dirty="0" smtClean="0"/>
          </a:p>
          <a:p>
            <a:pPr eaLnBrk="1" hangingPunct="1"/>
            <a:endParaRPr lang="en-US" dirty="0" smtClean="0"/>
          </a:p>
        </p:txBody>
      </p:sp>
    </p:spTree>
    <p:extLst>
      <p:ext uri="{BB962C8B-B14F-4D97-AF65-F5344CB8AC3E}">
        <p14:creationId xmlns:p14="http://schemas.microsoft.com/office/powerpoint/2010/main" val="172132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We have some security</a:t>
            </a:r>
            <a:r>
              <a:rPr lang="en-US" b="1" baseline="0" dirty="0" smtClean="0"/>
              <a:t> </a:t>
            </a:r>
            <a:r>
              <a:rPr lang="en-US" b="1" baseline="0" dirty="0" err="1" smtClean="0"/>
              <a:t>safequard</a:t>
            </a:r>
            <a:r>
              <a:rPr lang="en-US" b="1" baseline="0" dirty="0" smtClean="0"/>
              <a:t> to help protect you and the subjects information. The LOGIN TIME REMAINING </a:t>
            </a:r>
            <a:r>
              <a:rPr lang="en-US" b="1" dirty="0" smtClean="0"/>
              <a:t>is</a:t>
            </a:r>
            <a:r>
              <a:rPr lang="en-US" b="1" baseline="0" dirty="0" smtClean="0"/>
              <a:t> for security purposes and you will be logged out if there is 25 minutes of inactivity. To reset the timer you just have to switch or update to a new page. </a:t>
            </a:r>
            <a:endParaRPr lang="en-US" dirty="0" smtClean="0"/>
          </a:p>
        </p:txBody>
      </p:sp>
      <p:sp>
        <p:nvSpPr>
          <p:cNvPr id="4" name="Slide Number Placeholder 3"/>
          <p:cNvSpPr>
            <a:spLocks noGrp="1"/>
          </p:cNvSpPr>
          <p:nvPr>
            <p:ph type="sldNum" sz="quarter" idx="5"/>
          </p:nvPr>
        </p:nvSpPr>
        <p:spPr/>
        <p:txBody>
          <a:bodyPr/>
          <a:lstStyle/>
          <a:p>
            <a:pPr>
              <a:defRPr/>
            </a:pPr>
            <a:fld id="{2EC8DC90-8BF1-4AD1-B9CE-5479FD64B9E2}" type="slidenum">
              <a:rPr lang="en-US" smtClean="0"/>
              <a:pPr>
                <a:defRPr/>
              </a:pPr>
              <a:t>14</a:t>
            </a:fld>
            <a:endParaRPr lang="en-US"/>
          </a:p>
        </p:txBody>
      </p:sp>
    </p:spTree>
    <p:extLst>
      <p:ext uri="{BB962C8B-B14F-4D97-AF65-F5344CB8AC3E}">
        <p14:creationId xmlns:p14="http://schemas.microsoft.com/office/powerpoint/2010/main" val="182957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Are</a:t>
            </a:r>
            <a:r>
              <a:rPr lang="en-US" baseline="0" dirty="0" smtClean="0"/>
              <a:t> there a</a:t>
            </a:r>
            <a:r>
              <a:rPr lang="en-US" dirty="0" smtClean="0"/>
              <a:t>ny questions about what we just covered?</a:t>
            </a:r>
          </a:p>
          <a:p>
            <a:pPr eaLnBrk="1" hangingPunct="1">
              <a:spcBef>
                <a:spcPct val="0"/>
              </a:spcBef>
            </a:pPr>
            <a:endParaRPr lang="en-US" dirty="0" smtClean="0"/>
          </a:p>
          <a:p>
            <a:pPr eaLnBrk="1" hangingPunct="1">
              <a:spcBef>
                <a:spcPct val="0"/>
              </a:spcBef>
            </a:pPr>
            <a:endParaRPr lang="en-US" dirty="0" smtClean="0"/>
          </a:p>
        </p:txBody>
      </p:sp>
      <p:sp>
        <p:nvSpPr>
          <p:cNvPr id="45059"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a:fld id="{D8BE8E44-01E6-4209-BB35-F0D59BB57C62}" type="slidenum">
              <a:rPr lang="en-US" sz="1200">
                <a:latin typeface="Calibri" pitchFamily="34" charset="0"/>
              </a:rPr>
              <a:pPr algn="r"/>
              <a:t>15</a:t>
            </a:fld>
            <a:endParaRPr lang="en-US" sz="1200">
              <a:latin typeface="Calibri" pitchFamily="34" charset="0"/>
            </a:endParaRPr>
          </a:p>
        </p:txBody>
      </p:sp>
    </p:spTree>
    <p:extLst>
      <p:ext uri="{BB962C8B-B14F-4D97-AF65-F5344CB8AC3E}">
        <p14:creationId xmlns:p14="http://schemas.microsoft.com/office/powerpoint/2010/main" val="8875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endParaRPr lang="en-US" b="1" dirty="0" smtClean="0"/>
          </a:p>
          <a:p>
            <a:pPr marL="171450" indent="-171450" eaLnBrk="1" hangingPunct="1">
              <a:spcBef>
                <a:spcPct val="0"/>
              </a:spcBef>
            </a:pPr>
            <a:r>
              <a:rPr lang="en-US" b="1" dirty="0" smtClean="0"/>
              <a:t>To begin ordering </a:t>
            </a:r>
            <a:r>
              <a:rPr lang="en-US" dirty="0" smtClean="0"/>
              <a:t>new searches, simply </a:t>
            </a:r>
            <a:r>
              <a:rPr lang="en-US" b="1" dirty="0" smtClean="0"/>
              <a:t>click on the “New Search” </a:t>
            </a:r>
            <a:r>
              <a:rPr lang="en-US" dirty="0" smtClean="0"/>
              <a:t>tab from the left navigation bar. </a:t>
            </a:r>
          </a:p>
          <a:p>
            <a:pPr marL="171450" indent="-171450" eaLnBrk="1" hangingPunct="1">
              <a:spcBef>
                <a:spcPct val="0"/>
              </a:spcBef>
              <a:buFontTx/>
              <a:buChar char="•"/>
            </a:pPr>
            <a:r>
              <a:rPr lang="en-US" b="1" dirty="0" smtClean="0"/>
              <a:t>Pre-designated packages</a:t>
            </a:r>
            <a:r>
              <a:rPr lang="en-US" dirty="0" smtClean="0"/>
              <a:t> and/or </a:t>
            </a:r>
            <a:r>
              <a:rPr lang="en-US" b="1" dirty="0" smtClean="0"/>
              <a:t>available search</a:t>
            </a:r>
            <a:r>
              <a:rPr lang="en-US" b="1" baseline="0" dirty="0" smtClean="0"/>
              <a:t> types </a:t>
            </a:r>
            <a:r>
              <a:rPr lang="en-US" b="1" dirty="0" smtClean="0"/>
              <a:t> are shown here. </a:t>
            </a:r>
            <a:r>
              <a:rPr lang="en-US" b="0" dirty="0" smtClean="0"/>
              <a:t>These were previously</a:t>
            </a:r>
            <a:r>
              <a:rPr lang="en-US" b="0" baseline="0" dirty="0" smtClean="0"/>
              <a:t> discussed during the agreement phase of becoming a new client of 1</a:t>
            </a:r>
            <a:r>
              <a:rPr lang="en-US" b="0" baseline="30000" dirty="0" smtClean="0"/>
              <a:t>st</a:t>
            </a:r>
            <a:r>
              <a:rPr lang="en-US" b="0" baseline="0" dirty="0" smtClean="0"/>
              <a:t> Defense. In the Live Demonstration we will show you the exact ones you have selected to meet your screening requirements. </a:t>
            </a:r>
          </a:p>
          <a:p>
            <a:pPr marL="171450" indent="-171450" eaLnBrk="1" hangingPunct="1">
              <a:spcBef>
                <a:spcPct val="0"/>
              </a:spcBef>
              <a:buFontTx/>
              <a:buChar char="•"/>
            </a:pPr>
            <a:r>
              <a:rPr lang="en-US" b="1" baseline="0" dirty="0" smtClean="0"/>
              <a:t>UPDATE FORM</a:t>
            </a:r>
            <a:endParaRPr lang="en-US" b="1" dirty="0" smtClean="0"/>
          </a:p>
          <a:p>
            <a:pPr marL="171450" indent="-171450" eaLnBrk="1" hangingPunct="1">
              <a:spcBef>
                <a:spcPct val="0"/>
              </a:spcBef>
              <a:buFontTx/>
              <a:buChar char="•"/>
            </a:pPr>
            <a:r>
              <a:rPr lang="en-US" b="1" dirty="0" smtClean="0"/>
              <a:t>Input</a:t>
            </a:r>
            <a:r>
              <a:rPr lang="en-US" dirty="0" smtClean="0"/>
              <a:t> information into </a:t>
            </a:r>
            <a:r>
              <a:rPr lang="en-US" b="1" dirty="0" smtClean="0"/>
              <a:t>required fields such as the Subjects demographics</a:t>
            </a:r>
            <a:r>
              <a:rPr lang="en-US" dirty="0" smtClean="0"/>
              <a:t>. This part is vital to outcome of the entire</a:t>
            </a:r>
            <a:r>
              <a:rPr lang="en-US" baseline="0" dirty="0" smtClean="0"/>
              <a:t> report. Please double check the Name, DOB, &amp; SSN is entered correctly. We do not have the ability to change this information once the search order is placed. </a:t>
            </a:r>
            <a:endParaRPr lang="en-US" dirty="0" smtClean="0"/>
          </a:p>
        </p:txBody>
      </p:sp>
    </p:spTree>
    <p:extLst>
      <p:ext uri="{BB962C8B-B14F-4D97-AF65-F5344CB8AC3E}">
        <p14:creationId xmlns:p14="http://schemas.microsoft.com/office/powerpoint/2010/main" val="159971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dirty="0" smtClean="0"/>
              <a:t>Depending on the search, you will either be </a:t>
            </a:r>
            <a:r>
              <a:rPr lang="en-US" b="1" dirty="0" smtClean="0"/>
              <a:t>inputting information </a:t>
            </a:r>
            <a:r>
              <a:rPr lang="en-US" dirty="0" smtClean="0"/>
              <a:t>or choosing options through </a:t>
            </a:r>
            <a:r>
              <a:rPr lang="en-US" b="1" dirty="0" smtClean="0"/>
              <a:t>drop down boxes such as: </a:t>
            </a:r>
          </a:p>
          <a:p>
            <a:pPr marL="171450" indent="-171450" eaLnBrk="1" hangingPunct="1">
              <a:spcBef>
                <a:spcPct val="0"/>
              </a:spcBef>
              <a:buFontTx/>
              <a:buChar char="•"/>
            </a:pPr>
            <a:r>
              <a:rPr lang="en-US" b="1" dirty="0" smtClean="0"/>
              <a:t>Search subject information</a:t>
            </a:r>
          </a:p>
          <a:p>
            <a:pPr marL="171450" indent="-171450" eaLnBrk="1" hangingPunct="1">
              <a:spcBef>
                <a:spcPct val="0"/>
              </a:spcBef>
              <a:buFontTx/>
              <a:buChar char="•"/>
            </a:pPr>
            <a:r>
              <a:rPr lang="en-US" b="1" dirty="0" smtClean="0"/>
              <a:t>Personal Identifiers</a:t>
            </a:r>
          </a:p>
          <a:p>
            <a:pPr marL="171450" indent="-171450" eaLnBrk="1" hangingPunct="1">
              <a:spcBef>
                <a:spcPct val="0"/>
              </a:spcBef>
              <a:buFontTx/>
              <a:buChar char="•"/>
            </a:pPr>
            <a:r>
              <a:rPr lang="en-US" b="1" dirty="0" smtClean="0"/>
              <a:t>States, Cities, or Zip Codes</a:t>
            </a:r>
          </a:p>
          <a:p>
            <a:pPr marL="171450" indent="-171450" eaLnBrk="1" hangingPunct="1">
              <a:spcBef>
                <a:spcPct val="0"/>
              </a:spcBef>
              <a:buFontTx/>
              <a:buNone/>
            </a:pPr>
            <a:r>
              <a:rPr lang="en-US" b="1" dirty="0" smtClean="0"/>
              <a:t>A majority of the information you input for each search will be followed by an option to Save</a:t>
            </a:r>
            <a:r>
              <a:rPr lang="en-US" b="1" baseline="0" dirty="0" smtClean="0"/>
              <a:t> or Add. You must select save or add in order for the information entered  to be linked to that search. </a:t>
            </a: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D27F9E-9F52-4308-8051-099A6C691DB9}" type="slidenum">
              <a:rPr lang="en-US"/>
              <a:pPr fontAlgn="base">
                <a:spcBef>
                  <a:spcPct val="0"/>
                </a:spcBef>
                <a:spcAft>
                  <a:spcPct val="0"/>
                </a:spcAft>
                <a:defRPr/>
              </a:pPr>
              <a:t>17</a:t>
            </a:fld>
            <a:endParaRPr lang="en-US"/>
          </a:p>
        </p:txBody>
      </p:sp>
    </p:spTree>
    <p:extLst>
      <p:ext uri="{BB962C8B-B14F-4D97-AF65-F5344CB8AC3E}">
        <p14:creationId xmlns:p14="http://schemas.microsoft.com/office/powerpoint/2010/main" val="1966278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b="1" dirty="0" smtClean="0"/>
              <a:t>“Rush” </a:t>
            </a:r>
            <a:r>
              <a:rPr lang="en-US" dirty="0" smtClean="0"/>
              <a:t>service capabilities cost $5.00 per search request. This is optional- times are never guaranteed</a:t>
            </a:r>
            <a:r>
              <a:rPr lang="en-US" baseline="0" dirty="0" smtClean="0"/>
              <a:t> based on the search type requested. </a:t>
            </a:r>
            <a:endParaRPr lang="en-US" dirty="0" smtClean="0"/>
          </a:p>
          <a:p>
            <a:pPr marL="171450" indent="-171450" eaLnBrk="1" hangingPunct="1">
              <a:spcBef>
                <a:spcPct val="0"/>
              </a:spcBef>
            </a:pPr>
            <a:r>
              <a:rPr lang="en-US" b="1" dirty="0" smtClean="0"/>
              <a:t>Order Tracking </a:t>
            </a:r>
            <a:r>
              <a:rPr lang="en-US" dirty="0" smtClean="0"/>
              <a:t>this is strictly</a:t>
            </a:r>
            <a:r>
              <a:rPr lang="en-US" baseline="0" dirty="0" smtClean="0"/>
              <a:t> for the use of your company. Example if you have Employee Numbers you can enter that here for employee record tracking. </a:t>
            </a:r>
            <a:endParaRPr lang="en-US" b="1" dirty="0" smtClean="0"/>
          </a:p>
          <a:p>
            <a:pPr marL="171450" indent="-171450" eaLnBrk="1" hangingPunct="1">
              <a:spcBef>
                <a:spcPct val="0"/>
              </a:spcBef>
            </a:pPr>
            <a:r>
              <a:rPr lang="en-US" b="1" dirty="0" smtClean="0"/>
              <a:t>The ATTACHMENTS</a:t>
            </a:r>
            <a:r>
              <a:rPr lang="en-US" b="1" baseline="0" dirty="0" smtClean="0"/>
              <a:t> section  gives you the </a:t>
            </a:r>
            <a:r>
              <a:rPr lang="en-US" b="1" dirty="0" smtClean="0"/>
              <a:t>Ability Upload Release Forms</a:t>
            </a:r>
            <a:r>
              <a:rPr lang="en-US" b="1" baseline="0" dirty="0" smtClean="0"/>
              <a:t> or any other requested documentation. </a:t>
            </a:r>
            <a:endParaRPr lang="en-US" b="1" dirty="0" smtClean="0"/>
          </a:p>
          <a:p>
            <a:pPr marL="171450" indent="-171450" eaLnBrk="1" hangingPunct="1">
              <a:spcBef>
                <a:spcPct val="0"/>
              </a:spcBef>
            </a:pPr>
            <a:endParaRPr lang="en-US" dirty="0" smtClean="0"/>
          </a:p>
          <a:p>
            <a:pPr marL="171450" indent="-171450" eaLnBrk="1" hangingPunct="1">
              <a:spcBef>
                <a:spcPct val="0"/>
              </a:spcBef>
            </a:pPr>
            <a:r>
              <a:rPr lang="en-US" dirty="0" smtClean="0"/>
              <a:t>To complete your searches click on </a:t>
            </a:r>
            <a:r>
              <a:rPr lang="en-US" b="1" dirty="0" smtClean="0"/>
              <a:t>“Request Search”.  </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9CB283-1271-48A1-9EA6-2C0E1B9F5FA6}" type="slidenum">
              <a:rPr lang="en-US"/>
              <a:pPr fontAlgn="base">
                <a:spcBef>
                  <a:spcPct val="0"/>
                </a:spcBef>
                <a:spcAft>
                  <a:spcPct val="0"/>
                </a:spcAft>
                <a:defRPr/>
              </a:pPr>
              <a:t>18</a:t>
            </a:fld>
            <a:endParaRPr lang="en-US"/>
          </a:p>
        </p:txBody>
      </p:sp>
    </p:spTree>
    <p:extLst>
      <p:ext uri="{BB962C8B-B14F-4D97-AF65-F5344CB8AC3E}">
        <p14:creationId xmlns:p14="http://schemas.microsoft.com/office/powerpoint/2010/main" val="1089900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Tx/>
              <a:buNone/>
              <a:tabLst/>
              <a:defRPr/>
            </a:pPr>
            <a:r>
              <a:rPr lang="en-US" b="1" dirty="0" smtClean="0"/>
              <a:t>Screen is 1 of 2 confirmation pages. First Screen shot is not visible</a:t>
            </a:r>
            <a:r>
              <a:rPr lang="en-US" b="1" baseline="0" dirty="0" smtClean="0"/>
              <a:t> here but can be seen during our live demonstration. </a:t>
            </a:r>
            <a:endParaRPr lang="en-US" b="1" dirty="0" smtClean="0"/>
          </a:p>
          <a:p>
            <a:pPr marL="171450" indent="-171450" eaLnBrk="1" hangingPunct="1">
              <a:spcBef>
                <a:spcPct val="0"/>
              </a:spcBef>
            </a:pPr>
            <a:r>
              <a:rPr lang="en-US" b="1" dirty="0" smtClean="0"/>
              <a:t>The first screen to appear</a:t>
            </a:r>
            <a:r>
              <a:rPr lang="en-US" b="1" baseline="0" dirty="0" smtClean="0"/>
              <a:t> will be the services ordered and the options to</a:t>
            </a:r>
          </a:p>
          <a:p>
            <a:pPr marL="171450" indent="-171450" eaLnBrk="1" hangingPunct="1">
              <a:spcBef>
                <a:spcPct val="0"/>
              </a:spcBef>
              <a:buFontTx/>
              <a:buChar char="-"/>
            </a:pPr>
            <a:r>
              <a:rPr lang="en-US" b="1" baseline="0" dirty="0" smtClean="0"/>
              <a:t>Modify Order- change any or update any incorrect information</a:t>
            </a:r>
          </a:p>
          <a:p>
            <a:pPr marL="171450" indent="-171450" eaLnBrk="1" hangingPunct="1">
              <a:spcBef>
                <a:spcPct val="0"/>
              </a:spcBef>
              <a:buFontTx/>
              <a:buChar char="-"/>
            </a:pPr>
            <a:r>
              <a:rPr lang="en-US" b="1" baseline="0" dirty="0" smtClean="0"/>
              <a:t>Cancel Orders - </a:t>
            </a:r>
          </a:p>
          <a:p>
            <a:pPr marL="171450" indent="-171450" eaLnBrk="1" hangingPunct="1">
              <a:spcBef>
                <a:spcPct val="0"/>
              </a:spcBef>
              <a:buFontTx/>
              <a:buChar char="-"/>
            </a:pPr>
            <a:r>
              <a:rPr lang="en-US" b="1" baseline="0" dirty="0" smtClean="0"/>
              <a:t>Confirm Order</a:t>
            </a:r>
          </a:p>
          <a:p>
            <a:pPr marL="171450" indent="-171450" eaLnBrk="1" hangingPunct="1">
              <a:spcBef>
                <a:spcPct val="0"/>
              </a:spcBef>
              <a:buFontTx/>
              <a:buNone/>
            </a:pPr>
            <a:r>
              <a:rPr lang="en-US" b="1" baseline="0" dirty="0" smtClean="0"/>
              <a:t>Once you hit confirm order you will come to the second confirmation page. The one shown here. </a:t>
            </a:r>
          </a:p>
          <a:p>
            <a:pPr marL="171450" indent="-171450" eaLnBrk="1" hangingPunct="1">
              <a:spcBef>
                <a:spcPct val="0"/>
              </a:spcBef>
            </a:pPr>
            <a:endParaRPr lang="en-US" b="1" dirty="0" smtClean="0"/>
          </a:p>
          <a:p>
            <a:pPr marL="171450" indent="-171450" eaLnBrk="1" hangingPunct="1">
              <a:spcBef>
                <a:spcPct val="0"/>
              </a:spcBef>
            </a:pPr>
            <a:r>
              <a:rPr lang="en-US" b="1" dirty="0" smtClean="0"/>
              <a:t>Review  entered</a:t>
            </a:r>
            <a:r>
              <a:rPr lang="en-US" b="1" baseline="0" dirty="0" smtClean="0"/>
              <a:t> data </a:t>
            </a:r>
            <a:r>
              <a:rPr lang="en-US" b="1" dirty="0" smtClean="0"/>
              <a:t>or Modify Selections, the prices</a:t>
            </a:r>
            <a:r>
              <a:rPr lang="en-US" b="1" baseline="0" dirty="0" smtClean="0"/>
              <a:t> will be reflected on the Order Confirmation Page. </a:t>
            </a:r>
            <a:endParaRPr lang="en-US" b="1" dirty="0" smtClean="0"/>
          </a:p>
          <a:p>
            <a:pPr marL="171450" indent="-171450" eaLnBrk="1" hangingPunct="1">
              <a:spcBef>
                <a:spcPct val="0"/>
              </a:spcBef>
            </a:pPr>
            <a:endParaRPr lang="en-US" b="1" dirty="0" smtClean="0"/>
          </a:p>
          <a:p>
            <a:pPr marL="171450" indent="-171450" eaLnBrk="1" hangingPunct="1">
              <a:spcBef>
                <a:spcPct val="0"/>
              </a:spcBef>
            </a:pPr>
            <a:r>
              <a:rPr lang="en-US" b="1" dirty="0" smtClean="0"/>
              <a:t>Then you will Place Order.</a:t>
            </a:r>
            <a:r>
              <a:rPr lang="en-US" b="1" baseline="0" dirty="0" smtClean="0"/>
              <a:t> </a:t>
            </a:r>
            <a:r>
              <a:rPr lang="en-US" b="1" dirty="0" smtClean="0"/>
              <a:t> </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905C4-1106-4D4E-8DB5-1F5287A58F47}"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390011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We are here to help you gain all the information needed to make the best decision possible. We are just an extension of your hiring team. </a:t>
            </a:r>
          </a:p>
          <a:p>
            <a:pPr eaLnBrk="1" hangingPunct="1">
              <a:spcBef>
                <a:spcPct val="0"/>
              </a:spcBef>
            </a:pPr>
            <a:endParaRPr lang="en-US" baseline="0" dirty="0" smtClean="0"/>
          </a:p>
          <a:p>
            <a:pPr eaLnBrk="1" hangingPunct="1">
              <a:spcBef>
                <a:spcPct val="0"/>
              </a:spcBef>
            </a:pPr>
            <a:r>
              <a:rPr lang="en-US" baseline="0" dirty="0" smtClean="0"/>
              <a:t>We are going to start off covering the FCRA requirements to be followed. </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ECF9AA-C52C-4AF2-8487-F26AAECE5E71}"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3700389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b="1" dirty="0" smtClean="0"/>
              <a:t>Once you hit Place</a:t>
            </a:r>
            <a:r>
              <a:rPr lang="en-US" b="1" baseline="0" dirty="0" smtClean="0"/>
              <a:t> Order your order will be submitted and cannot be modified or canceled. </a:t>
            </a:r>
          </a:p>
          <a:p>
            <a:pPr marL="171450" indent="-171450" eaLnBrk="1" hangingPunct="1">
              <a:spcBef>
                <a:spcPct val="0"/>
              </a:spcBef>
            </a:pPr>
            <a:r>
              <a:rPr lang="en-US" b="1" baseline="0" dirty="0" smtClean="0"/>
              <a:t>Then all registered user’s will receive a “Order Confirmation” email reflecting the request just submitted or placed. </a:t>
            </a:r>
          </a:p>
          <a:p>
            <a:pPr marL="171450" indent="-171450" eaLnBrk="1" hangingPunct="1">
              <a:spcBef>
                <a:spcPct val="0"/>
              </a:spcBef>
            </a:pPr>
            <a:endParaRPr lang="en-US" b="1" baseline="0" dirty="0" smtClean="0"/>
          </a:p>
          <a:p>
            <a:pPr marL="171450" indent="-171450" eaLnBrk="1" hangingPunct="1">
              <a:spcBef>
                <a:spcPct val="0"/>
              </a:spcBef>
            </a:pPr>
            <a:r>
              <a:rPr lang="en-US" b="1" baseline="0" dirty="0" smtClean="0"/>
              <a:t>From there you will be able to view the status on each subject. </a:t>
            </a:r>
            <a:endParaRPr lang="en-US" b="1" dirty="0" smtClean="0"/>
          </a:p>
        </p:txBody>
      </p:sp>
      <p:sp>
        <p:nvSpPr>
          <p:cNvPr id="4" name="Slide Number Placeholder 3"/>
          <p:cNvSpPr>
            <a:spLocks noGrp="1"/>
          </p:cNvSpPr>
          <p:nvPr>
            <p:ph type="sldNum" sz="quarter" idx="5"/>
          </p:nvPr>
        </p:nvSpPr>
        <p:spPr/>
        <p:txBody>
          <a:bodyPr/>
          <a:lstStyle/>
          <a:p>
            <a:pPr>
              <a:defRPr/>
            </a:pPr>
            <a:fld id="{CDCD5AFF-620F-4ACF-8796-CCD206AE61B6}" type="slidenum">
              <a:rPr lang="en-US" smtClean="0"/>
              <a:pPr>
                <a:defRPr/>
              </a:pPr>
              <a:t>20</a:t>
            </a:fld>
            <a:endParaRPr lang="en-US"/>
          </a:p>
        </p:txBody>
      </p:sp>
    </p:spTree>
    <p:extLst>
      <p:ext uri="{BB962C8B-B14F-4D97-AF65-F5344CB8AC3E}">
        <p14:creationId xmlns:p14="http://schemas.microsoft.com/office/powerpoint/2010/main" val="256786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b="1" dirty="0" smtClean="0"/>
              <a:t>Performing the Advanced Query</a:t>
            </a:r>
            <a:r>
              <a:rPr lang="en-US" b="1" baseline="0" dirty="0" smtClean="0"/>
              <a:t> search is the filter you will use to look up subjects. There the u</a:t>
            </a:r>
            <a:r>
              <a:rPr lang="en-US" b="1" dirty="0" smtClean="0"/>
              <a:t>ser’s can search by Full/Partial SSN, Tracking Number, Last Name and/or First Name.  </a:t>
            </a:r>
          </a:p>
          <a:p>
            <a:pPr marL="171450" indent="-171450" eaLnBrk="1" hangingPunct="1">
              <a:spcBef>
                <a:spcPct val="0"/>
              </a:spcBef>
            </a:pPr>
            <a:r>
              <a:rPr lang="en-US" b="1" dirty="0" smtClean="0"/>
              <a:t>Once</a:t>
            </a:r>
            <a:r>
              <a:rPr lang="en-US" b="1" baseline="0" dirty="0" smtClean="0"/>
              <a:t> the </a:t>
            </a:r>
            <a:r>
              <a:rPr lang="en-US" b="1" dirty="0" smtClean="0"/>
              <a:t>information to be</a:t>
            </a:r>
            <a:r>
              <a:rPr lang="en-US" b="1" baseline="0" dirty="0" smtClean="0"/>
              <a:t> searched is entered , click PERFORM SEARCH</a:t>
            </a:r>
            <a:endParaRPr lang="en-US" b="1" dirty="0" smtClean="0"/>
          </a:p>
          <a:p>
            <a:pPr marL="171450" indent="-171450" eaLnBrk="1" hangingPunct="1">
              <a:spcBef>
                <a:spcPct val="0"/>
              </a:spcBef>
            </a:pPr>
            <a:r>
              <a:rPr lang="en-US" b="1" dirty="0" smtClean="0"/>
              <a:t>The Search Status screen will show:</a:t>
            </a:r>
          </a:p>
          <a:p>
            <a:pPr marL="171450" indent="-171450" eaLnBrk="1" hangingPunct="1">
              <a:spcBef>
                <a:spcPct val="0"/>
              </a:spcBef>
              <a:buFontTx/>
              <a:buChar char="•"/>
            </a:pPr>
            <a:r>
              <a:rPr lang="en-US" b="1" dirty="0" smtClean="0"/>
              <a:t>Name of the applicant, SSN, DOB, Date Submitted and Date Finished.  </a:t>
            </a:r>
          </a:p>
          <a:p>
            <a:pPr marL="171450" indent="-171450" eaLnBrk="1" hangingPunct="1">
              <a:spcBef>
                <a:spcPct val="0"/>
              </a:spcBef>
              <a:buFontTx/>
              <a:buChar char="•"/>
            </a:pPr>
            <a:r>
              <a:rPr lang="en-US" b="1" dirty="0" smtClean="0"/>
              <a:t>List of searches ordered for that individual</a:t>
            </a:r>
          </a:p>
          <a:p>
            <a:pPr marL="171450" indent="-171450" eaLnBrk="1" hangingPunct="1">
              <a:spcBef>
                <a:spcPct val="0"/>
              </a:spcBef>
              <a:buFontTx/>
              <a:buChar char="•"/>
            </a:pPr>
            <a:r>
              <a:rPr lang="en-US" b="1" dirty="0" smtClean="0"/>
              <a:t>List of Started ,</a:t>
            </a:r>
            <a:r>
              <a:rPr lang="en-US" b="1" baseline="0" dirty="0" smtClean="0"/>
              <a:t> Pending, and </a:t>
            </a:r>
            <a:r>
              <a:rPr lang="en-US" b="1" dirty="0" smtClean="0"/>
              <a:t>Finished searches</a:t>
            </a:r>
          </a:p>
          <a:p>
            <a:pPr marL="171450" indent="-171450" eaLnBrk="1" hangingPunct="1">
              <a:spcBef>
                <a:spcPct val="0"/>
              </a:spcBef>
              <a:buFontTx/>
              <a:buNone/>
            </a:pPr>
            <a:r>
              <a:rPr lang="en-US" b="1" dirty="0" smtClean="0"/>
              <a:t>To view more</a:t>
            </a:r>
            <a:r>
              <a:rPr lang="en-US" b="1" baseline="0" dirty="0" smtClean="0"/>
              <a:t> detailed search status you will click on the “View Reports “ or “PDF Report” </a:t>
            </a:r>
            <a:endParaRPr lang="en-US" b="1" dirty="0" smtClean="0"/>
          </a:p>
          <a:p>
            <a:pPr marL="460375" lvl="1" eaLnBrk="1" hangingPunct="1">
              <a:spcBef>
                <a:spcPct val="0"/>
              </a:spcBef>
            </a:pP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F03B1D-C70C-4F6B-9F2C-E205E719FE94}" type="slidenum">
              <a:rPr lang="en-US"/>
              <a:pPr fontAlgn="base">
                <a:spcBef>
                  <a:spcPct val="0"/>
                </a:spcBef>
                <a:spcAft>
                  <a:spcPct val="0"/>
                </a:spcAft>
                <a:defRPr/>
              </a:pPr>
              <a:t>21</a:t>
            </a:fld>
            <a:endParaRPr lang="en-US"/>
          </a:p>
        </p:txBody>
      </p:sp>
    </p:spTree>
    <p:extLst>
      <p:ext uri="{BB962C8B-B14F-4D97-AF65-F5344CB8AC3E}">
        <p14:creationId xmlns:p14="http://schemas.microsoft.com/office/powerpoint/2010/main" val="2126486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lvl="1" indent="-171450" defTabSz="920750" eaLnBrk="1" hangingPunct="1">
              <a:spcBef>
                <a:spcPct val="0"/>
              </a:spcBef>
            </a:pPr>
            <a:r>
              <a:rPr lang="en-US" b="1" dirty="0" smtClean="0"/>
              <a:t>Here we are viewing</a:t>
            </a:r>
            <a:r>
              <a:rPr lang="en-US" b="1" baseline="0" dirty="0" smtClean="0"/>
              <a:t> the results in the “View reports” page.  Another window opens in your browser to view the results.  This view is recommended if you are just wanting a visual status. </a:t>
            </a:r>
          </a:p>
          <a:p>
            <a:pPr marL="171450" lvl="1" indent="-171450" defTabSz="920750" eaLnBrk="1" hangingPunct="1">
              <a:spcBef>
                <a:spcPct val="0"/>
              </a:spcBef>
            </a:pPr>
            <a:r>
              <a:rPr lang="en-US" b="1" dirty="0" smtClean="0"/>
              <a:t>If we</a:t>
            </a:r>
            <a:r>
              <a:rPr lang="en-US" b="1" baseline="0" dirty="0" smtClean="0"/>
              <a:t> v</a:t>
            </a:r>
            <a:r>
              <a:rPr lang="en-US" b="1" dirty="0" smtClean="0"/>
              <a:t>iewed the  Search Results in PDF Form – the reports would have opened up in an PDF reading programs</a:t>
            </a:r>
            <a:r>
              <a:rPr lang="en-US" b="1" baseline="0" dirty="0" smtClean="0"/>
              <a:t> such as Adobe and this view makes it easier to save results to your computer. </a:t>
            </a:r>
            <a:endParaRPr lang="en-US" b="1" dirty="0" smtClean="0"/>
          </a:p>
          <a:p>
            <a:pPr marL="171450" lvl="1" indent="-171450" defTabSz="920750" eaLnBrk="1" hangingPunct="1">
              <a:spcBef>
                <a:spcPct val="0"/>
              </a:spcBef>
            </a:pPr>
            <a:r>
              <a:rPr lang="en-US" b="1" dirty="0" smtClean="0"/>
              <a:t>In the results you will find:</a:t>
            </a:r>
            <a:r>
              <a:rPr lang="en-US" b="1" baseline="0" dirty="0" smtClean="0"/>
              <a:t> </a:t>
            </a:r>
            <a:endParaRPr lang="en-US" b="1" dirty="0" smtClean="0"/>
          </a:p>
          <a:p>
            <a:pPr marL="171450" marR="0" lvl="1" indent="-171450" algn="l" defTabSz="920750" rtl="0" eaLnBrk="1" fontAlgn="base" latinLnBrk="0" hangingPunct="1">
              <a:lnSpc>
                <a:spcPct val="100000"/>
              </a:lnSpc>
              <a:spcBef>
                <a:spcPct val="0"/>
              </a:spcBef>
              <a:spcAft>
                <a:spcPct val="0"/>
              </a:spcAft>
              <a:buClrTx/>
              <a:buSzTx/>
              <a:buFontTx/>
              <a:buNone/>
              <a:tabLst/>
              <a:defRPr/>
            </a:pPr>
            <a:r>
              <a:rPr lang="en-US" b="1" dirty="0" smtClean="0"/>
              <a:t>Search Subject Information</a:t>
            </a:r>
          </a:p>
          <a:p>
            <a:pPr marL="171450" lvl="1" indent="-171450" defTabSz="920750" eaLnBrk="1" hangingPunct="1">
              <a:spcBef>
                <a:spcPct val="0"/>
              </a:spcBef>
            </a:pPr>
            <a:r>
              <a:rPr lang="en-US" b="1" dirty="0" smtClean="0"/>
              <a:t>Date Started/Date Finished</a:t>
            </a:r>
          </a:p>
          <a:p>
            <a:pPr marL="171450" lvl="1" indent="-171450" defTabSz="920750" eaLnBrk="1" hangingPunct="1">
              <a:spcBef>
                <a:spcPct val="0"/>
              </a:spcBef>
            </a:pPr>
            <a:r>
              <a:rPr lang="en-US" b="1" dirty="0" smtClean="0"/>
              <a:t>Final Results for Searches Ordered and completed</a:t>
            </a:r>
          </a:p>
          <a:p>
            <a:pPr marL="171450" lvl="1" indent="-171450" defTabSz="920750" eaLnBrk="1" hangingPunct="1">
              <a:spcBef>
                <a:spcPct val="0"/>
              </a:spcBef>
            </a:pPr>
            <a:r>
              <a:rPr lang="en-US" b="1" dirty="0" smtClean="0"/>
              <a:t>As well as pending searches</a:t>
            </a:r>
            <a:r>
              <a:rPr lang="en-US" b="1" baseline="0" dirty="0" smtClean="0"/>
              <a:t> with updated notes. </a:t>
            </a:r>
            <a:endParaRPr lang="en-US" b="1" dirty="0" smtClean="0"/>
          </a:p>
        </p:txBody>
      </p:sp>
    </p:spTree>
    <p:extLst>
      <p:ext uri="{BB962C8B-B14F-4D97-AF65-F5344CB8AC3E}">
        <p14:creationId xmlns:p14="http://schemas.microsoft.com/office/powerpoint/2010/main" val="3520547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Once all the searches have</a:t>
            </a:r>
            <a:r>
              <a:rPr lang="en-US" baseline="0" dirty="0" smtClean="0"/>
              <a:t> been completed 1</a:t>
            </a:r>
            <a:r>
              <a:rPr lang="en-US" baseline="30000" dirty="0" smtClean="0"/>
              <a:t>st</a:t>
            </a:r>
            <a:r>
              <a:rPr lang="en-US" baseline="0" dirty="0" smtClean="0"/>
              <a:t> Defense will generate a completed report and all registered user’s will be notified by email of completed search report.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00B83D48-DC7E-498F-A8D9-4E3112B16A67}" type="slidenum">
              <a:rPr lang="en-US" smtClean="0"/>
              <a:pPr>
                <a:defRPr/>
              </a:pPr>
              <a:t>23</a:t>
            </a:fld>
            <a:endParaRPr lang="en-US"/>
          </a:p>
        </p:txBody>
      </p:sp>
    </p:spTree>
    <p:extLst>
      <p:ext uri="{BB962C8B-B14F-4D97-AF65-F5344CB8AC3E}">
        <p14:creationId xmlns:p14="http://schemas.microsoft.com/office/powerpoint/2010/main" val="3669821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Thank People For Time</a:t>
            </a:r>
          </a:p>
          <a:p>
            <a:pPr eaLnBrk="1" hangingPunct="1">
              <a:spcBef>
                <a:spcPct val="0"/>
              </a:spcBef>
            </a:pPr>
            <a:r>
              <a:rPr lang="en-US" b="1" dirty="0" smtClean="0"/>
              <a:t>Answer Final Questions</a:t>
            </a:r>
          </a:p>
          <a:p>
            <a:pPr eaLnBrk="1" hangingPunct="1">
              <a:spcBef>
                <a:spcPct val="0"/>
              </a:spcBef>
            </a:pPr>
            <a:r>
              <a:rPr lang="en-US" b="1" dirty="0" smtClean="0"/>
              <a:t>Share How to Reach Us</a:t>
            </a:r>
            <a:r>
              <a:rPr lang="en-US" dirty="0" smtClean="0"/>
              <a:t> and identify any primary point of contact </a:t>
            </a:r>
            <a:endParaRPr lang="en-US" b="1" dirty="0" smtClean="0"/>
          </a:p>
        </p:txBody>
      </p:sp>
      <p:sp>
        <p:nvSpPr>
          <p:cNvPr id="77828"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a:fld id="{3DED7FB2-1F96-4297-95D3-668EA63D991A}" type="slidenum">
              <a:rPr lang="en-US" sz="1200">
                <a:latin typeface="Calibri" pitchFamily="34" charset="0"/>
              </a:rPr>
              <a:pPr algn="r"/>
              <a:t>24</a:t>
            </a:fld>
            <a:endParaRPr lang="en-US" sz="1200">
              <a:latin typeface="Calibri" pitchFamily="34" charset="0"/>
            </a:endParaRPr>
          </a:p>
        </p:txBody>
      </p:sp>
    </p:spTree>
    <p:extLst>
      <p:ext uri="{BB962C8B-B14F-4D97-AF65-F5344CB8AC3E}">
        <p14:creationId xmlns:p14="http://schemas.microsoft.com/office/powerpoint/2010/main" val="3349561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Recap 1</a:t>
            </a:r>
            <a:r>
              <a:rPr lang="en-US" b="1" baseline="30000" smtClean="0"/>
              <a:t>st</a:t>
            </a:r>
            <a:r>
              <a:rPr lang="en-US" b="1" smtClean="0"/>
              <a:t> Defense Value points</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3B2717-CE46-4FDA-9853-6142902A1396}" type="slidenum">
              <a:rPr lang="en-US"/>
              <a:pPr fontAlgn="base">
                <a:spcBef>
                  <a:spcPct val="0"/>
                </a:spcBef>
                <a:spcAft>
                  <a:spcPct val="0"/>
                </a:spcAft>
                <a:defRPr/>
              </a:pPr>
              <a:t>25</a:t>
            </a:fld>
            <a:endParaRPr lang="en-US"/>
          </a:p>
        </p:txBody>
      </p:sp>
    </p:spTree>
    <p:extLst>
      <p:ext uri="{BB962C8B-B14F-4D97-AF65-F5344CB8AC3E}">
        <p14:creationId xmlns:p14="http://schemas.microsoft.com/office/powerpoint/2010/main" val="1766848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98A454-369D-49C8-BE73-6AB646732C35}" type="slidenum">
              <a:rPr lang="en-US"/>
              <a:pPr fontAlgn="base">
                <a:spcBef>
                  <a:spcPct val="0"/>
                </a:spcBef>
                <a:spcAft>
                  <a:spcPct val="0"/>
                </a:spcAft>
                <a:defRPr/>
              </a:pPr>
              <a:t>26</a:t>
            </a:fld>
            <a:endParaRPr lang="en-US"/>
          </a:p>
        </p:txBody>
      </p:sp>
    </p:spTree>
    <p:extLst>
      <p:ext uri="{BB962C8B-B14F-4D97-AF65-F5344CB8AC3E}">
        <p14:creationId xmlns:p14="http://schemas.microsoft.com/office/powerpoint/2010/main" val="3794060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As well as Michele the President</a:t>
            </a:r>
            <a:r>
              <a:rPr lang="en-US" b="1" baseline="0" dirty="0" smtClean="0"/>
              <a:t> of the company or Tony our Quality Control personnel. </a:t>
            </a:r>
            <a:endParaRPr lang="en-US" b="1" dirty="0" smtClean="0"/>
          </a:p>
        </p:txBody>
      </p:sp>
      <p:sp>
        <p:nvSpPr>
          <p:cNvPr id="69635"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a:fld id="{7BE0557B-3BFA-49FD-B7E2-DABDF44E5752}" type="slidenum">
              <a:rPr lang="en-US" sz="1200">
                <a:latin typeface="Calibri" pitchFamily="34" charset="0"/>
              </a:rPr>
              <a:pPr algn="r"/>
              <a:t>27</a:t>
            </a:fld>
            <a:endParaRPr lang="en-US" sz="1200">
              <a:latin typeface="Calibri" pitchFamily="34" charset="0"/>
            </a:endParaRPr>
          </a:p>
        </p:txBody>
      </p:sp>
    </p:spTree>
    <p:extLst>
      <p:ext uri="{BB962C8B-B14F-4D97-AF65-F5344CB8AC3E}">
        <p14:creationId xmlns:p14="http://schemas.microsoft.com/office/powerpoint/2010/main" val="493557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baseline="0" dirty="0" smtClean="0"/>
              <a:t>Is there anything you would like to review further?</a:t>
            </a:r>
            <a:endParaRPr lang="en-US" b="1"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Do</a:t>
            </a:r>
            <a:r>
              <a:rPr lang="en-US" b="1" baseline="0" dirty="0" smtClean="0"/>
              <a:t> you have a</a:t>
            </a:r>
            <a:r>
              <a:rPr lang="en-US" b="1" dirty="0" smtClean="0"/>
              <a:t>ny final questions regarding 1</a:t>
            </a:r>
            <a:r>
              <a:rPr lang="en-US" b="1" baseline="30000" dirty="0" smtClean="0"/>
              <a:t>st</a:t>
            </a:r>
            <a:r>
              <a:rPr lang="en-US" b="1" dirty="0" smtClean="0"/>
              <a:t> Defense</a:t>
            </a:r>
            <a:r>
              <a:rPr lang="en-US" b="1" baseline="0" dirty="0" smtClean="0"/>
              <a:t>? </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71683"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a:fld id="{60FD4C8B-CB15-4740-9C80-3372021DC8AE}" type="slidenum">
              <a:rPr lang="en-US" sz="1200">
                <a:latin typeface="Calibri" pitchFamily="34" charset="0"/>
              </a:rPr>
              <a:pPr algn="r"/>
              <a:t>28</a:t>
            </a:fld>
            <a:endParaRPr lang="en-US" sz="1200">
              <a:latin typeface="Calibri" pitchFamily="34" charset="0"/>
            </a:endParaRPr>
          </a:p>
        </p:txBody>
      </p:sp>
    </p:spTree>
    <p:extLst>
      <p:ext uri="{BB962C8B-B14F-4D97-AF65-F5344CB8AC3E}">
        <p14:creationId xmlns:p14="http://schemas.microsoft.com/office/powerpoint/2010/main" val="1782062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Thank</a:t>
            </a:r>
            <a:r>
              <a:rPr lang="en-US" baseline="0" dirty="0" smtClean="0"/>
              <a:t> you for your time and we look forward to working with you as a pre-employment screening team. Please do not hesitate to contact Sheena or myself if you have any questions or concerns. We are here to help. </a:t>
            </a: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79876"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a:fld id="{5F85349B-3F28-4112-8E8B-7C2F5D68B5AA}" type="slidenum">
              <a:rPr lang="en-US" sz="1200">
                <a:latin typeface="Calibri" pitchFamily="34" charset="0"/>
              </a:rPr>
              <a:pPr algn="r"/>
              <a:t>29</a:t>
            </a:fld>
            <a:endParaRPr lang="en-US" sz="1200">
              <a:latin typeface="Calibri" pitchFamily="34" charset="0"/>
            </a:endParaRPr>
          </a:p>
        </p:txBody>
      </p:sp>
    </p:spTree>
    <p:extLst>
      <p:ext uri="{BB962C8B-B14F-4D97-AF65-F5344CB8AC3E}">
        <p14:creationId xmlns:p14="http://schemas.microsoft.com/office/powerpoint/2010/main" val="221385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177" tIns="46589" rIns="93177" bIns="46589" anchor="b"/>
          <a:lstStyle/>
          <a:p>
            <a:pPr algn="r" defTabSz="931863"/>
            <a:fld id="{A62D0169-0E3A-4292-8FAA-229BE8DF9E09}" type="slidenum">
              <a:rPr lang="en-US" sz="1200"/>
              <a:pPr algn="r" defTabSz="931863"/>
              <a:t>3</a:t>
            </a:fld>
            <a:endParaRPr lang="en-US" sz="1200"/>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Here</a:t>
            </a:r>
            <a:r>
              <a:rPr lang="en-US" baseline="0" dirty="0" smtClean="0"/>
              <a:t> is an overview of the </a:t>
            </a:r>
            <a:r>
              <a:rPr lang="en-US" baseline="0" smtClean="0"/>
              <a:t>FCRA requirements-</a:t>
            </a:r>
            <a:endParaRPr lang="en-US" baseline="0" dirty="0" smtClean="0"/>
          </a:p>
          <a:p>
            <a:r>
              <a:rPr lang="en-US" baseline="0" dirty="0" smtClean="0"/>
              <a:t>You must have permissible purpose- which is Employment</a:t>
            </a:r>
          </a:p>
          <a:p>
            <a:r>
              <a:rPr lang="en-US" baseline="0" dirty="0" smtClean="0"/>
              <a:t>Must have written notice that a background screening will be performed </a:t>
            </a:r>
          </a:p>
          <a:p>
            <a:r>
              <a:rPr lang="en-US" baseline="0" dirty="0" smtClean="0"/>
              <a:t>And you must have a signed Authorization of Release of Information form on file </a:t>
            </a:r>
          </a:p>
          <a:p>
            <a:r>
              <a:rPr lang="en-US" baseline="0" dirty="0" smtClean="0"/>
              <a:t>And lastly you must give the subject the opportunity to correct or refute any results found. </a:t>
            </a:r>
          </a:p>
          <a:p>
            <a:endParaRPr lang="en-US" baseline="0" dirty="0" smtClean="0"/>
          </a:p>
          <a:p>
            <a:endParaRPr lang="en-US" baseline="0" dirty="0" smtClean="0"/>
          </a:p>
          <a:p>
            <a:endParaRPr lang="en-US" dirty="0" smtClean="0"/>
          </a:p>
        </p:txBody>
      </p:sp>
      <p:sp>
        <p:nvSpPr>
          <p:cNvPr id="172037" name="Footer Placeholder 1"/>
          <p:cNvSpPr>
            <a:spLocks noGrp="1"/>
          </p:cNvSpPr>
          <p:nvPr>
            <p:ph type="ftr" sz="quarter" idx="4"/>
          </p:nvPr>
        </p:nvSpPr>
        <p:spPr/>
        <p:txBody>
          <a:bodyPr/>
          <a:lstStyle/>
          <a:p>
            <a:pPr>
              <a:defRPr/>
            </a:pPr>
            <a:r>
              <a:rPr lang="en-US" smtClean="0"/>
              <a:t>2014 Series - Presented by PSC, Inc. </a:t>
            </a:r>
          </a:p>
        </p:txBody>
      </p:sp>
    </p:spTree>
    <p:extLst>
      <p:ext uri="{BB962C8B-B14F-4D97-AF65-F5344CB8AC3E}">
        <p14:creationId xmlns:p14="http://schemas.microsoft.com/office/powerpoint/2010/main" val="204713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177" tIns="46589" rIns="93177" bIns="46589" anchor="b"/>
          <a:lstStyle/>
          <a:p>
            <a:pPr algn="r" defTabSz="931863"/>
            <a:fld id="{7EA95DF3-9738-49A0-8576-EBF5D3601E41}" type="slidenum">
              <a:rPr lang="en-US" sz="1200"/>
              <a:pPr algn="r" defTabSz="931863"/>
              <a:t>4</a:t>
            </a:fld>
            <a:endParaRPr lang="en-US"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What is adverse information?</a:t>
            </a:r>
            <a:r>
              <a:rPr lang="en-US" baseline="0" dirty="0" smtClean="0"/>
              <a:t> </a:t>
            </a:r>
            <a:r>
              <a:rPr lang="en-US" dirty="0" smtClean="0"/>
              <a:t>Any information that adversely reflects on the integrity or character of a cleared employee</a:t>
            </a:r>
          </a:p>
          <a:p>
            <a:r>
              <a:rPr lang="en-US" sz="1200" kern="1200" dirty="0" smtClean="0">
                <a:solidFill>
                  <a:schemeClr val="tx1"/>
                </a:solidFill>
                <a:latin typeface="+mn-lt"/>
                <a:ea typeface="+mn-ea"/>
                <a:cs typeface="+mn-cs"/>
              </a:rPr>
              <a:t>Adverse Action Procedures</a:t>
            </a:r>
          </a:p>
          <a:p>
            <a:r>
              <a:rPr lang="en-US" sz="1200" kern="1200" dirty="0" smtClean="0">
                <a:solidFill>
                  <a:schemeClr val="tx1"/>
                </a:solidFill>
                <a:latin typeface="+mn-lt"/>
                <a:ea typeface="+mn-ea"/>
                <a:cs typeface="+mn-cs"/>
              </a:rPr>
              <a:t>If you rely on a consumer report for an "adverse action" - denying a job application, reassigning or terminating an employee, or denying a promotion — be aware that:</a:t>
            </a:r>
          </a:p>
          <a:p>
            <a:r>
              <a:rPr lang="en-US" sz="1200" kern="1200" dirty="0" smtClean="0">
                <a:solidFill>
                  <a:schemeClr val="tx1"/>
                </a:solidFill>
                <a:latin typeface="+mn-lt"/>
                <a:ea typeface="+mn-ea"/>
                <a:cs typeface="+mn-cs"/>
              </a:rPr>
              <a:t>Step 1: Before you take the adverse action, you must give the individual a pre-adverse action disclosure that includes a copy of the individual's consumer report and a copy of "A Summary of Your Rights Under the Fair Credit Reporting Act" — a document prescribed by the Federal Trade Commission. The CRA that furnishes the individual's report will give you the summary of consumer rights.</a:t>
            </a:r>
          </a:p>
          <a:p>
            <a:r>
              <a:rPr lang="en-US" sz="1200" kern="1200" dirty="0" smtClean="0">
                <a:solidFill>
                  <a:schemeClr val="tx1"/>
                </a:solidFill>
                <a:latin typeface="+mn-lt"/>
                <a:ea typeface="+mn-ea"/>
                <a:cs typeface="+mn-cs"/>
              </a:rPr>
              <a:t>Step 2: After you've taken an adverse action, you must give the individual notice — orally, in writing, or electronically — that the action has been taken in an adverse action notice. It must include:</a:t>
            </a:r>
          </a:p>
          <a:p>
            <a:r>
              <a:rPr lang="en-US" sz="1200" kern="1200" dirty="0" smtClean="0">
                <a:solidFill>
                  <a:schemeClr val="tx1"/>
                </a:solidFill>
                <a:latin typeface="+mn-lt"/>
                <a:ea typeface="+mn-ea"/>
                <a:cs typeface="+mn-cs"/>
              </a:rPr>
              <a:t>The name, address, and phone number of the CRA that supplied the report;</a:t>
            </a:r>
          </a:p>
          <a:p>
            <a:r>
              <a:rPr lang="en-US" sz="1200" kern="1200" dirty="0" smtClean="0">
                <a:solidFill>
                  <a:schemeClr val="tx1"/>
                </a:solidFill>
                <a:latin typeface="+mn-lt"/>
                <a:ea typeface="+mn-ea"/>
                <a:cs typeface="+mn-cs"/>
              </a:rPr>
              <a:t>A statement that the CRA that supplied the report did not make the decision to take the adverse action and cannot give specific reasons for it; and</a:t>
            </a:r>
          </a:p>
          <a:p>
            <a:r>
              <a:rPr lang="en-US" sz="1200" kern="1200" dirty="0" smtClean="0">
                <a:solidFill>
                  <a:schemeClr val="tx1"/>
                </a:solidFill>
                <a:latin typeface="+mn-lt"/>
                <a:ea typeface="+mn-ea"/>
                <a:cs typeface="+mn-cs"/>
              </a:rPr>
              <a:t>A notice of the individual's right to dispute the accuracy or completeness of any information the agency furnished, and his or her right to an additional free consumer report from the agency upon request within 60 days.</a:t>
            </a:r>
          </a:p>
          <a:p>
            <a:endParaRPr lang="en-US" dirty="0" smtClean="0"/>
          </a:p>
        </p:txBody>
      </p:sp>
      <p:sp>
        <p:nvSpPr>
          <p:cNvPr id="172037" name="Footer Placeholder 1"/>
          <p:cNvSpPr>
            <a:spLocks noGrp="1"/>
          </p:cNvSpPr>
          <p:nvPr>
            <p:ph type="ftr" sz="quarter" idx="4"/>
          </p:nvPr>
        </p:nvSpPr>
        <p:spPr/>
        <p:txBody>
          <a:bodyPr/>
          <a:lstStyle/>
          <a:p>
            <a:pPr>
              <a:defRPr/>
            </a:pPr>
            <a:r>
              <a:rPr lang="en-US" smtClean="0"/>
              <a:t>2014 Series - Presented by PSC, Inc. </a:t>
            </a:r>
          </a:p>
        </p:txBody>
      </p:sp>
    </p:spTree>
    <p:extLst>
      <p:ext uri="{BB962C8B-B14F-4D97-AF65-F5344CB8AC3E}">
        <p14:creationId xmlns:p14="http://schemas.microsoft.com/office/powerpoint/2010/main" val="152517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177" tIns="46589" rIns="93177" bIns="46589" anchor="b"/>
          <a:lstStyle/>
          <a:p>
            <a:pPr algn="r" defTabSz="931863"/>
            <a:fld id="{2D1349EF-9C75-4EE8-ACDE-E0377B55C4DF}" type="slidenum">
              <a:rPr lang="en-US" sz="1200"/>
              <a:pPr algn="r" defTabSz="931863"/>
              <a:t>5</a:t>
            </a:fld>
            <a:endParaRPr lang="en-US" sz="120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Client</a:t>
            </a:r>
            <a:r>
              <a:rPr lang="en-US" b="1" baseline="0" dirty="0" smtClean="0"/>
              <a:t> Responsibilities </a:t>
            </a:r>
          </a:p>
          <a:p>
            <a:pPr eaLnBrk="1" hangingPunct="1"/>
            <a:r>
              <a:rPr lang="en-US" b="1" baseline="0" dirty="0" smtClean="0"/>
              <a:t>-Must protect user ID’s and passwords</a:t>
            </a:r>
          </a:p>
          <a:p>
            <a:pPr eaLnBrk="1" hangingPunct="1"/>
            <a:r>
              <a:rPr lang="en-US" b="1" baseline="0" dirty="0" smtClean="0"/>
              <a:t>-Personal Identifying information or any results </a:t>
            </a:r>
          </a:p>
          <a:p>
            <a:pPr eaLnBrk="1" hangingPunct="1"/>
            <a:r>
              <a:rPr lang="en-US" b="1" baseline="0" dirty="0" smtClean="0"/>
              <a:t>-Must follow all FCRA requirements- previously listed. </a:t>
            </a:r>
          </a:p>
          <a:p>
            <a:pPr eaLnBrk="1" hangingPunct="1"/>
            <a:r>
              <a:rPr lang="en-US" b="1" baseline="0" dirty="0" smtClean="0"/>
              <a:t>-Must inform us of any changes in personnel so we can keep an update user list. </a:t>
            </a:r>
          </a:p>
          <a:p>
            <a:endParaRPr lang="en-US" dirty="0" smtClean="0"/>
          </a:p>
        </p:txBody>
      </p:sp>
      <p:sp>
        <p:nvSpPr>
          <p:cNvPr id="172037" name="Footer Placeholder 1"/>
          <p:cNvSpPr>
            <a:spLocks noGrp="1"/>
          </p:cNvSpPr>
          <p:nvPr>
            <p:ph type="ftr" sz="quarter" idx="4"/>
          </p:nvPr>
        </p:nvSpPr>
        <p:spPr/>
        <p:txBody>
          <a:bodyPr/>
          <a:lstStyle/>
          <a:p>
            <a:pPr>
              <a:defRPr/>
            </a:pPr>
            <a:r>
              <a:rPr lang="en-US" smtClean="0"/>
              <a:t>2014 Series - Presented by PSC, Inc. </a:t>
            </a:r>
          </a:p>
        </p:txBody>
      </p:sp>
    </p:spTree>
    <p:extLst>
      <p:ext uri="{BB962C8B-B14F-4D97-AF65-F5344CB8AC3E}">
        <p14:creationId xmlns:p14="http://schemas.microsoft.com/office/powerpoint/2010/main" val="267310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Does</a:t>
            </a:r>
            <a:r>
              <a:rPr lang="en-US" b="1" baseline="0" dirty="0" smtClean="0"/>
              <a:t> anyone have any questions about what we just covered? Great!!!</a:t>
            </a:r>
          </a:p>
          <a:p>
            <a:pPr eaLnBrk="1" hangingPunct="1">
              <a:spcBef>
                <a:spcPct val="0"/>
              </a:spcBef>
            </a:pPr>
            <a:r>
              <a:rPr lang="en-US" b="1" baseline="0" dirty="0" smtClean="0"/>
              <a:t>Moving on. </a:t>
            </a:r>
            <a:endParaRPr lang="en-US" b="1" dirty="0" smtClean="0"/>
          </a:p>
          <a:p>
            <a:pPr eaLnBrk="1" hangingPunct="1">
              <a:spcBef>
                <a:spcPct val="0"/>
              </a:spcBef>
            </a:pPr>
            <a:endParaRPr lang="en-US" dirty="0" smtClean="0"/>
          </a:p>
          <a:p>
            <a:pPr eaLnBrk="1" hangingPunct="1">
              <a:spcBef>
                <a:spcPct val="0"/>
              </a:spcBef>
            </a:pPr>
            <a:endParaRPr lang="en-US" dirty="0" smtClean="0"/>
          </a:p>
        </p:txBody>
      </p:sp>
      <p:sp>
        <p:nvSpPr>
          <p:cNvPr id="26627"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a:fld id="{C3968CBC-413A-41FC-BBD5-51891F432D12}" type="slidenum">
              <a:rPr lang="en-US" sz="1200">
                <a:latin typeface="Calibri" pitchFamily="34" charset="0"/>
              </a:rPr>
              <a:pPr algn="r"/>
              <a:t>6</a:t>
            </a:fld>
            <a:endParaRPr lang="en-US" sz="1200">
              <a:latin typeface="Calibri" pitchFamily="34" charset="0"/>
            </a:endParaRPr>
          </a:p>
        </p:txBody>
      </p:sp>
    </p:spTree>
    <p:extLst>
      <p:ext uri="{BB962C8B-B14F-4D97-AF65-F5344CB8AC3E}">
        <p14:creationId xmlns:p14="http://schemas.microsoft.com/office/powerpoint/2010/main" val="344886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b="1" dirty="0" smtClean="0"/>
              <a:t>Each registered</a:t>
            </a:r>
            <a:r>
              <a:rPr lang="en-US" b="1" baseline="0" dirty="0" smtClean="0"/>
              <a:t> u</a:t>
            </a:r>
            <a:r>
              <a:rPr lang="en-US" b="1" dirty="0" smtClean="0"/>
              <a:t>ser will receive an email</a:t>
            </a:r>
            <a:r>
              <a:rPr lang="en-US" b="1" baseline="0" dirty="0" smtClean="0"/>
              <a:t> with a</a:t>
            </a:r>
            <a:r>
              <a:rPr lang="en-US" b="1" dirty="0" smtClean="0"/>
              <a:t> link to our 1</a:t>
            </a:r>
            <a:r>
              <a:rPr lang="en-US" b="1" baseline="30000" dirty="0" smtClean="0"/>
              <a:t>st</a:t>
            </a:r>
            <a:r>
              <a:rPr lang="en-US" b="1" dirty="0" smtClean="0"/>
              <a:t> Defense System along with their username and password.  Once you sign </a:t>
            </a:r>
            <a:r>
              <a:rPr lang="en-US" b="1" baseline="0" dirty="0" smtClean="0"/>
              <a:t>in you will be immediately directed to change you password during your first log in. </a:t>
            </a:r>
            <a:endParaRPr lang="en-US" b="1" dirty="0" smtClean="0"/>
          </a:p>
          <a:p>
            <a:pPr marL="171450" indent="-171450" eaLnBrk="1" hangingPunct="1">
              <a:spcBef>
                <a:spcPct val="0"/>
              </a:spcBef>
            </a:pPr>
            <a:endParaRPr lang="en-US" b="1" dirty="0" smtClean="0"/>
          </a:p>
          <a:p>
            <a:pPr marL="171450" indent="-171450" eaLnBrk="1" hangingPunct="1">
              <a:spcBef>
                <a:spcPct val="0"/>
              </a:spcBef>
            </a:pPr>
            <a:r>
              <a:rPr lang="en-US" b="1" dirty="0" smtClean="0"/>
              <a:t>-Enter your email address</a:t>
            </a:r>
            <a:r>
              <a:rPr lang="en-US" b="1" baseline="0" dirty="0" smtClean="0"/>
              <a:t> and password to log in. If you have forgotten your password, check the box underneath the Log-In button and a temporary password will be sent to you at the email address on record. And again you will be directed to change your password. </a:t>
            </a:r>
          </a:p>
          <a:p>
            <a:pPr marL="171450" indent="-171450" eaLnBrk="1" hangingPunct="1">
              <a:spcBef>
                <a:spcPct val="0"/>
              </a:spcBef>
            </a:pPr>
            <a:endParaRPr lang="en-US" b="1" dirty="0" smtClean="0"/>
          </a:p>
          <a:p>
            <a:pPr marL="171450" indent="-171450" eaLnBrk="1" hangingPunct="1">
              <a:spcBef>
                <a:spcPct val="0"/>
              </a:spcBef>
            </a:pPr>
            <a:r>
              <a:rPr lang="en-US" b="1" dirty="0" smtClean="0"/>
              <a:t>PASSWORDS:  </a:t>
            </a:r>
            <a:r>
              <a:rPr lang="en-US" dirty="0" smtClean="0"/>
              <a:t>We follow the FCRA and FBI requirements for changing passwords every 6 months and having the strength of:  Small cap, large cap, symbol and number. </a:t>
            </a:r>
          </a:p>
          <a:p>
            <a:pPr marL="171450" indent="-171450" eaLnBrk="1" hangingPunct="1">
              <a:spcBef>
                <a:spcPct val="0"/>
              </a:spcBef>
            </a:pPr>
            <a:endParaRPr lang="en-US" b="1" dirty="0" smtClean="0"/>
          </a:p>
          <a:p>
            <a:pPr marL="171450" indent="-171450" eaLnBrk="1" hangingPunct="1">
              <a:spcBef>
                <a:spcPct val="0"/>
              </a:spcBef>
            </a:pPr>
            <a:r>
              <a:rPr lang="en-US" b="1" dirty="0" smtClean="0"/>
              <a:t>DOES ANYONE HAVE ANY QUESTIONS ABOUT THIS PARTICULAR SCREEN?  GREAT!</a:t>
            </a:r>
          </a:p>
          <a:p>
            <a:pPr marL="171450" indent="-171450" eaLnBrk="1" hangingPunct="1">
              <a:spcBef>
                <a:spcPct val="0"/>
              </a:spcBef>
            </a:pPr>
            <a:r>
              <a:rPr lang="en-US" b="1" dirty="0" smtClean="0"/>
              <a:t>LET’S ALL MOVE ON TO THE NEXT SCREEN.</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F25ABD-EED9-4909-866C-CD5FB3175DAC}"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145067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Upon log in, you will be directed to the </a:t>
            </a:r>
            <a:r>
              <a:rPr lang="en-US" b="1" dirty="0" smtClean="0"/>
              <a:t>Welcome page. </a:t>
            </a:r>
            <a:r>
              <a:rPr lang="en-US" b="1" baseline="0" dirty="0" smtClean="0"/>
              <a:t> </a:t>
            </a:r>
            <a:r>
              <a:rPr lang="en-US" sz="1200" kern="1200" dirty="0" smtClean="0">
                <a:solidFill>
                  <a:schemeClr val="tx1"/>
                </a:solidFill>
                <a:latin typeface="+mn-lt"/>
                <a:ea typeface="+mn-ea"/>
                <a:cs typeface="+mn-cs"/>
              </a:rPr>
              <a:t>This page </a:t>
            </a:r>
            <a:r>
              <a:rPr lang="en-US" dirty="0" smtClean="0"/>
              <a:t>houses many </a:t>
            </a:r>
            <a:r>
              <a:rPr lang="en-US" b="1" dirty="0" smtClean="0"/>
              <a:t>benefits</a:t>
            </a:r>
            <a:r>
              <a:rPr lang="en-US" dirty="0" smtClean="0"/>
              <a:t> to your agency.  </a:t>
            </a:r>
          </a:p>
          <a:p>
            <a:pPr marL="173062" indent="-173062" eaLnBrk="1" fontAlgn="auto" hangingPunct="1">
              <a:spcBef>
                <a:spcPts val="0"/>
              </a:spcBef>
              <a:spcAft>
                <a:spcPts val="0"/>
              </a:spcAft>
              <a:buFont typeface="Arial" pitchFamily="34" charset="0"/>
              <a:buChar char="•"/>
              <a:defRPr/>
            </a:pPr>
            <a:r>
              <a:rPr lang="en-US" b="1" dirty="0" smtClean="0"/>
              <a:t>Announcements  </a:t>
            </a:r>
            <a:r>
              <a:rPr lang="en-US" sz="1200" kern="1200" dirty="0" smtClean="0">
                <a:solidFill>
                  <a:schemeClr val="tx1"/>
                </a:solidFill>
                <a:latin typeface="+mn-lt"/>
                <a:ea typeface="+mn-ea"/>
                <a:cs typeface="+mn-cs"/>
              </a:rPr>
              <a:t>which</a:t>
            </a:r>
            <a:r>
              <a:rPr lang="en-US" b="1" dirty="0" smtClean="0"/>
              <a:t> </a:t>
            </a:r>
            <a:r>
              <a:rPr lang="en-US" dirty="0" smtClean="0"/>
              <a:t>will inform your agency if there are any </a:t>
            </a:r>
            <a:r>
              <a:rPr lang="en-US" b="1" dirty="0" smtClean="0"/>
              <a:t>court closures , delays, or updates regarding</a:t>
            </a:r>
            <a:r>
              <a:rPr lang="en-US" b="1" baseline="0" dirty="0" smtClean="0"/>
              <a:t> 1</a:t>
            </a:r>
            <a:r>
              <a:rPr lang="en-US" b="1" baseline="30000" dirty="0" smtClean="0"/>
              <a:t>st</a:t>
            </a:r>
            <a:r>
              <a:rPr lang="en-US" b="1" baseline="0" dirty="0" smtClean="0"/>
              <a:t> Defense</a:t>
            </a:r>
            <a:r>
              <a:rPr lang="en-US" b="1" dirty="0" smtClean="0"/>
              <a:t>.  </a:t>
            </a:r>
          </a:p>
          <a:p>
            <a:pPr marL="173062" indent="-173062" eaLnBrk="1" fontAlgn="auto" hangingPunct="1">
              <a:spcBef>
                <a:spcPts val="0"/>
              </a:spcBef>
              <a:spcAft>
                <a:spcPts val="0"/>
              </a:spcAft>
              <a:buFont typeface="Arial" pitchFamily="34" charset="0"/>
              <a:buChar char="•"/>
              <a:defRPr/>
            </a:pPr>
            <a:r>
              <a:rPr lang="en-US" b="1" dirty="0" smtClean="0"/>
              <a:t>PSC &amp; 1</a:t>
            </a:r>
            <a:r>
              <a:rPr lang="en-US" b="1" baseline="30000" dirty="0" smtClean="0"/>
              <a:t>st</a:t>
            </a:r>
            <a:r>
              <a:rPr lang="en-US" b="1" dirty="0" smtClean="0"/>
              <a:t> Defense website Links</a:t>
            </a:r>
            <a:r>
              <a:rPr lang="en-US" dirty="0" smtClean="0"/>
              <a:t> as well as our </a:t>
            </a:r>
            <a:r>
              <a:rPr lang="en-US" b="1" dirty="0" smtClean="0"/>
              <a:t>contact information</a:t>
            </a:r>
            <a:r>
              <a:rPr lang="en-US" b="0" dirty="0" smtClean="0"/>
              <a:t>.</a:t>
            </a:r>
            <a:r>
              <a:rPr lang="en-US" b="0" baseline="0" dirty="0" smtClean="0"/>
              <a:t> </a:t>
            </a:r>
          </a:p>
          <a:p>
            <a:pPr marL="173062" indent="-173062" eaLnBrk="1" fontAlgn="auto" hangingPunct="1">
              <a:spcBef>
                <a:spcPts val="0"/>
              </a:spcBef>
              <a:spcAft>
                <a:spcPts val="0"/>
              </a:spcAft>
              <a:buFont typeface="Arial" pitchFamily="34" charset="0"/>
              <a:buChar char="•"/>
              <a:defRPr/>
            </a:pPr>
            <a:r>
              <a:rPr lang="en-US" b="1" dirty="0" smtClean="0">
                <a:solidFill>
                  <a:srgbClr val="0000FF"/>
                </a:solidFill>
              </a:rPr>
              <a:t>Customized Menu--????</a:t>
            </a:r>
          </a:p>
          <a:p>
            <a:pPr marL="173062" indent="-173062" eaLnBrk="1" fontAlgn="auto" hangingPunct="1">
              <a:spcBef>
                <a:spcPts val="0"/>
              </a:spcBef>
              <a:spcAft>
                <a:spcPts val="0"/>
              </a:spcAft>
              <a:buFont typeface="Arial" pitchFamily="34" charset="0"/>
              <a:buChar char="•"/>
              <a:defRPr/>
            </a:pPr>
            <a:r>
              <a:rPr lang="en-US" dirty="0" smtClean="0"/>
              <a:t>Identification of our Program and User.---?????</a:t>
            </a:r>
          </a:p>
          <a:p>
            <a:pPr marL="173062" indent="-173062" eaLnBrk="1" fontAlgn="auto" hangingPunct="1">
              <a:spcBef>
                <a:spcPts val="0"/>
              </a:spcBef>
              <a:spcAft>
                <a:spcPts val="0"/>
              </a:spcAft>
              <a:buFont typeface="Arial" pitchFamily="34" charset="0"/>
              <a:buChar char="•"/>
              <a:defRPr/>
            </a:pPr>
            <a:endParaRPr lang="en-US" dirty="0" smtClean="0"/>
          </a:p>
          <a:p>
            <a:pPr marL="173062" marR="0" indent="-173062"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t>DOES ANYONE HAVE ANY QUESTIONS ABOUT THIS PARTICULAR SCREEN?  GREAT!</a:t>
            </a:r>
          </a:p>
          <a:p>
            <a:pPr marL="173062" marR="0" indent="-173062"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t>Moving on. </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E07A7B-3078-4F4D-8CC8-1A8DC7663A8A}"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186303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next screen highlights</a:t>
            </a:r>
            <a:r>
              <a:rPr lang="en-US" baseline="0" dirty="0" smtClean="0"/>
              <a:t> the </a:t>
            </a:r>
            <a:r>
              <a:rPr lang="en-US" dirty="0" smtClean="0"/>
              <a:t>Left Navigation Bar- This you will want</a:t>
            </a:r>
            <a:r>
              <a:rPr lang="en-US" baseline="0" dirty="0" smtClean="0"/>
              <a:t> to familiarize yourself with. It consists of: </a:t>
            </a:r>
            <a:endParaRPr lang="en-US" dirty="0" smtClean="0"/>
          </a:p>
          <a:p>
            <a:pPr eaLnBrk="1" hangingPunct="1"/>
            <a:r>
              <a:rPr lang="en-US" dirty="0" smtClean="0"/>
              <a:t>Search Status </a:t>
            </a:r>
          </a:p>
          <a:p>
            <a:pPr eaLnBrk="1" hangingPunct="1"/>
            <a:r>
              <a:rPr lang="en-US" dirty="0" smtClean="0"/>
              <a:t>Unread</a:t>
            </a:r>
            <a:r>
              <a:rPr lang="en-US" baseline="0" dirty="0" smtClean="0"/>
              <a:t> Notes</a:t>
            </a:r>
          </a:p>
          <a:p>
            <a:pPr eaLnBrk="1" hangingPunct="1"/>
            <a:r>
              <a:rPr lang="en-US" baseline="0" dirty="0" smtClean="0"/>
              <a:t>Resources</a:t>
            </a:r>
          </a:p>
          <a:p>
            <a:pPr eaLnBrk="1" hangingPunct="1"/>
            <a:r>
              <a:rPr lang="en-US" baseline="0" dirty="0" smtClean="0"/>
              <a:t>Frequently Asked Questions</a:t>
            </a:r>
          </a:p>
          <a:p>
            <a:pPr eaLnBrk="1" hangingPunct="1"/>
            <a:r>
              <a:rPr lang="en-US" baseline="0" dirty="0" smtClean="0"/>
              <a:t>Glossary</a:t>
            </a:r>
          </a:p>
          <a:p>
            <a:pPr eaLnBrk="1" hangingPunct="1"/>
            <a:r>
              <a:rPr lang="en-US" baseline="0" dirty="0" smtClean="0"/>
              <a:t>In the upcoming slides we will cover the basics of each of these options. </a:t>
            </a:r>
            <a:endParaRPr lang="en-US" dirty="0" smtClean="0"/>
          </a:p>
        </p:txBody>
      </p:sp>
    </p:spTree>
    <p:extLst>
      <p:ext uri="{BB962C8B-B14F-4D97-AF65-F5344CB8AC3E}">
        <p14:creationId xmlns:p14="http://schemas.microsoft.com/office/powerpoint/2010/main" val="300765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A7731E16-F82F-47CD-AF56-2CEA2C94A15F}" type="datetimeFigureOut">
              <a:rPr lang="en-US"/>
              <a:pPr>
                <a:defRPr/>
              </a:pPr>
              <a:t>2/14/2016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2F0D8CA-0CAF-4435-B07C-2D2DF76F3DB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970CE5-E2F3-44FC-83A6-49F16640C6E3}" type="datetimeFigureOut">
              <a:rPr lang="en-US"/>
              <a:pPr>
                <a:defRPr/>
              </a:pPr>
              <a:t>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7BC2612-C2AC-4B8E-9EA5-133F986691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B1533E-4588-429B-A183-4E3478E1484A}" type="datetimeFigureOut">
              <a:rPr lang="en-US"/>
              <a:pPr>
                <a:defRPr/>
              </a:pPr>
              <a:t>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238592FF-F9A1-4399-97EF-4A227ED914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7D7227A-CD1E-4F7F-B2C1-10ACA5FB4B94}" type="datetimeFigureOut">
              <a:rPr lang="en-US"/>
              <a:pPr>
                <a:defRPr/>
              </a:pPr>
              <a:t>2/14/2016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99583EA-25B9-4A81-B549-A5BA4F46C1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B07C199-264D-4CEF-B2A4-9AD4991F5740}" type="datetimeFigureOut">
              <a:rPr lang="en-US"/>
              <a:pPr>
                <a:defRPr/>
              </a:pPr>
              <a:t>2/14/2016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C21B08C-A1FF-4BB5-8ECA-B65A694D9A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04AE72AA-C6A5-49C9-8CFA-4432ED1BD734}" type="datetimeFigureOut">
              <a:rPr lang="en-US"/>
              <a:pPr>
                <a:defRPr/>
              </a:pPr>
              <a:t>2/14/2016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E8C8470E-16B2-43F7-950E-45EBE933EC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64FF542-FBC4-4CFA-9C81-9DB1D8B25F69}" type="datetimeFigureOut">
              <a:rPr lang="en-US"/>
              <a:pPr>
                <a:defRPr/>
              </a:pPr>
              <a:t>2/14/2016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F9E530B4-F5B0-44B9-9C8D-1FAB397824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0D2DA0-D830-40AF-8BEE-3A0EEFB02DAC}" type="datetimeFigureOut">
              <a:rPr lang="en-US"/>
              <a:pPr>
                <a:defRPr/>
              </a:pPr>
              <a:t>2/14/2016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83DD3639-F3B5-4523-AD47-3F5E4F71CA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B4CFE1-5237-461D-BD96-E70EC7456214}" type="datetimeFigureOut">
              <a:rPr lang="en-US"/>
              <a:pPr>
                <a:defRPr/>
              </a:pPr>
              <a:t>2/14/2016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105726A3-A60C-4371-8F72-350E6B01BD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27C3B713-40E5-4612-8D5B-088262AD5F65}" type="datetimeFigureOut">
              <a:rPr lang="en-US"/>
              <a:pPr>
                <a:defRPr/>
              </a:pPr>
              <a:t>2/14/2016</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FA08BA34-801C-4D90-8CF7-C253A1DF3D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F1970B12-697F-44B5-935C-809AD0B5076F}" type="datetimeFigureOut">
              <a:rPr lang="en-US"/>
              <a:pPr>
                <a:defRPr/>
              </a:pPr>
              <a:t>2/14/2016</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8B097BDB-5D76-4692-8E4A-78E9FD31753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BFF1D7BE-3099-47C7-9E9F-FFD01EF0B608}" type="datetimeFigureOut">
              <a:rPr lang="en-US"/>
              <a:pPr>
                <a:defRPr/>
              </a:pPr>
              <a:t>2/14/2016</a:t>
            </a:fld>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a:solidFill>
                  <a:srgbClr val="FFFFFF"/>
                </a:solidFill>
                <a:latin typeface="+mn-lt"/>
              </a:defRPr>
            </a:lvl1pPr>
          </a:lstStyle>
          <a:p>
            <a:pPr>
              <a:defRPr/>
            </a:pPr>
            <a:fld id="{D90807D3-64B5-48CA-894C-CFCF7CE5A3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09" r:id="rId2"/>
    <p:sldLayoutId id="2147483817" r:id="rId3"/>
    <p:sldLayoutId id="2147483810" r:id="rId4"/>
    <p:sldLayoutId id="2147483811" r:id="rId5"/>
    <p:sldLayoutId id="2147483812" r:id="rId6"/>
    <p:sldLayoutId id="2147483813" r:id="rId7"/>
    <p:sldLayoutId id="2147483818" r:id="rId8"/>
    <p:sldLayoutId id="2147483819" r:id="rId9"/>
    <p:sldLayoutId id="2147483814" r:id="rId10"/>
    <p:sldLayoutId id="2147483815"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1stdefense.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www.1stdefense.us/" TargetMode="External"/><Relationship Id="rId4" Type="http://schemas.openxmlformats.org/officeDocument/2006/relationships/hyperlink" Target="http://www.pscprotectsyou.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pscprotectsyou.com/" TargetMode="External"/><Relationship Id="rId3" Type="http://schemas.openxmlformats.org/officeDocument/2006/relationships/image" Target="../media/image3.png"/><Relationship Id="rId7" Type="http://schemas.openxmlformats.org/officeDocument/2006/relationships/hyperlink" Target="mailto:mbell@pscprotectsyou.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lgeiger@pscprotectsyou.com" TargetMode="External"/><Relationship Id="rId5" Type="http://schemas.openxmlformats.org/officeDocument/2006/relationships/hyperlink" Target="mailto:syazzie@pscprotectsyou.com" TargetMode="External"/><Relationship Id="rId4" Type="http://schemas.openxmlformats.org/officeDocument/2006/relationships/hyperlink" Target="mailto:kking@pscprotectsyou.com" TargetMode="External"/><Relationship Id="rId9" Type="http://schemas.openxmlformats.org/officeDocument/2006/relationships/hyperlink" Target="http://www.1stdefense.u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www.1stdefense.us/" TargetMode="External"/><Relationship Id="rId4" Type="http://schemas.openxmlformats.org/officeDocument/2006/relationships/hyperlink" Target="http://www.pscprotectsyou.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bwMode="auto">
          <a:xfrm>
            <a:off x="685800" y="2286000"/>
            <a:ext cx="7772400" cy="1914525"/>
          </a:xfrm>
        </p:spPr>
        <p:txBody>
          <a:bodyPr wrap="square" numCol="1" anchorCtr="0" compatLnSpc="1">
            <a:prstTxWarp prst="textNoShape">
              <a:avLst/>
            </a:prstTxWarp>
          </a:bodyPr>
          <a:lstStyle/>
          <a:p>
            <a:pPr algn="ctr" eaLnBrk="1" hangingPunct="1"/>
            <a:r>
              <a:rPr lang="en-US" sz="5400" b="1" cap="none" dirty="0" smtClean="0"/>
              <a:t>OUR COMMUNITY, </a:t>
            </a:r>
            <a:br>
              <a:rPr lang="en-US" sz="5400" b="1" cap="none" dirty="0" smtClean="0"/>
            </a:br>
            <a:r>
              <a:rPr lang="en-US" sz="5400" b="1" cap="none" dirty="0" smtClean="0"/>
              <a:t>OUR RESPONSIBILITY</a:t>
            </a:r>
            <a:endParaRPr lang="en-US" i="1" cap="none" dirty="0" smtClean="0">
              <a:latin typeface="Comic Sans MS" pitchFamily="66" charset="0"/>
            </a:endParaRPr>
          </a:p>
        </p:txBody>
      </p:sp>
      <p:sp>
        <p:nvSpPr>
          <p:cNvPr id="3" name="Subtitle 2"/>
          <p:cNvSpPr>
            <a:spLocks noGrp="1"/>
          </p:cNvSpPr>
          <p:nvPr>
            <p:ph type="subTitle" idx="1"/>
          </p:nvPr>
        </p:nvSpPr>
        <p:spPr>
          <a:xfrm>
            <a:off x="1371600" y="4686300"/>
            <a:ext cx="6400800" cy="1752600"/>
          </a:xfrm>
        </p:spPr>
        <p:txBody>
          <a:bodyPr rtlCol="0">
            <a:normAutofit fontScale="77500" lnSpcReduction="20000"/>
          </a:bodyPr>
          <a:lstStyle/>
          <a:p>
            <a:pPr algn="ctr" eaLnBrk="1" fontAlgn="auto" hangingPunct="1">
              <a:spcAft>
                <a:spcPts val="0"/>
              </a:spcAft>
              <a:buFont typeface="Arial"/>
              <a:buNone/>
              <a:defRPr/>
            </a:pPr>
            <a:r>
              <a:rPr sz="2300" dirty="0">
                <a:ea typeface="+mn-ea"/>
                <a:cs typeface="+mn-cs"/>
              </a:rPr>
              <a:t>Personnel Security Consultants, Inc. (PSC)</a:t>
            </a:r>
          </a:p>
          <a:p>
            <a:pPr algn="ctr" eaLnBrk="1" fontAlgn="auto" hangingPunct="1">
              <a:spcAft>
                <a:spcPts val="0"/>
              </a:spcAft>
              <a:buFont typeface="Arial"/>
              <a:buNone/>
              <a:defRPr/>
            </a:pPr>
            <a:r>
              <a:rPr sz="2300" dirty="0">
                <a:ea typeface="+mn-ea"/>
                <a:cs typeface="+mn-cs"/>
              </a:rPr>
              <a:t>219 Central Avenue NW</a:t>
            </a:r>
          </a:p>
          <a:p>
            <a:pPr algn="ctr" eaLnBrk="1" fontAlgn="auto" hangingPunct="1">
              <a:spcAft>
                <a:spcPts val="0"/>
              </a:spcAft>
              <a:buFont typeface="Arial"/>
              <a:buNone/>
              <a:defRPr/>
            </a:pPr>
            <a:r>
              <a:rPr sz="2300" dirty="0">
                <a:ea typeface="+mn-ea"/>
                <a:cs typeface="+mn-cs"/>
              </a:rPr>
              <a:t>Albuquerque, NM  87102</a:t>
            </a:r>
          </a:p>
          <a:p>
            <a:pPr algn="ctr" eaLnBrk="1" fontAlgn="auto" hangingPunct="1">
              <a:spcAft>
                <a:spcPts val="0"/>
              </a:spcAft>
              <a:buFont typeface="Arial"/>
              <a:buNone/>
              <a:defRPr/>
            </a:pPr>
            <a:r>
              <a:rPr sz="4600" dirty="0">
                <a:ea typeface="+mn-ea"/>
                <a:cs typeface="+mn-cs"/>
                <a:hlinkClick r:id="rId3"/>
              </a:rPr>
              <a:t>www.1stDefense.us</a:t>
            </a:r>
            <a:r>
              <a:rPr sz="4600" dirty="0">
                <a:ea typeface="+mn-ea"/>
                <a:cs typeface="+mn-cs"/>
              </a:rPr>
              <a:t> </a:t>
            </a:r>
          </a:p>
        </p:txBody>
      </p:sp>
      <p:pic>
        <p:nvPicPr>
          <p:cNvPr id="15363" name="Picture 3"/>
          <p:cNvPicPr>
            <a:picLocks noChangeAspect="1"/>
          </p:cNvPicPr>
          <p:nvPr/>
        </p:nvPicPr>
        <p:blipFill>
          <a:blip r:embed="rId4" cstate="print"/>
          <a:srcRect/>
          <a:stretch>
            <a:fillRect/>
          </a:stretch>
        </p:blipFill>
        <p:spPr bwMode="auto">
          <a:xfrm>
            <a:off x="2039938" y="333375"/>
            <a:ext cx="5086350" cy="16954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4000" dirty="0" smtClean="0"/>
              <a:t>UNREAD NOTES</a:t>
            </a:r>
            <a:endParaRPr lang="en-US" sz="4000" dirty="0"/>
          </a:p>
        </p:txBody>
      </p:sp>
      <p:sp>
        <p:nvSpPr>
          <p:cNvPr id="33794" name="Content Placeholder 2"/>
          <p:cNvSpPr>
            <a:spLocks noGrp="1"/>
          </p:cNvSpPr>
          <p:nvPr>
            <p:ph idx="1"/>
          </p:nvPr>
        </p:nvSpPr>
        <p:spPr/>
        <p:txBody>
          <a:bodyPr/>
          <a:lstStyle/>
          <a:p>
            <a:endParaRPr lang="en-US" smtClean="0"/>
          </a:p>
        </p:txBody>
      </p:sp>
      <p:pic>
        <p:nvPicPr>
          <p:cNvPr id="2050" name="Picture 2"/>
          <p:cNvPicPr>
            <a:picLocks noChangeAspect="1" noChangeArrowheads="1"/>
          </p:cNvPicPr>
          <p:nvPr/>
        </p:nvPicPr>
        <p:blipFill rotWithShape="1">
          <a:blip r:embed="rId3" cstate="print"/>
          <a:srcRect l="50039" t="10153" r="683"/>
          <a:stretch/>
        </p:blipFill>
        <p:spPr bwMode="auto">
          <a:xfrm>
            <a:off x="381000" y="1524000"/>
            <a:ext cx="83820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4" name="Rectangle 3"/>
          <p:cNvSpPr/>
          <p:nvPr/>
        </p:nvSpPr>
        <p:spPr>
          <a:xfrm>
            <a:off x="2438400" y="3581400"/>
            <a:ext cx="4876800" cy="914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rPr>
              <a:t>Unread Notes will show any requests for release forms depending on the search ordered. </a:t>
            </a:r>
          </a:p>
        </p:txBody>
      </p:sp>
      <p:cxnSp>
        <p:nvCxnSpPr>
          <p:cNvPr id="6" name="Straight Arrow Connector 5"/>
          <p:cNvCxnSpPr/>
          <p:nvPr/>
        </p:nvCxnSpPr>
        <p:spPr>
          <a:xfrm>
            <a:off x="76200" y="3733800"/>
            <a:ext cx="228600" cy="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4000" dirty="0" smtClean="0"/>
              <a:t>RESOURCES</a:t>
            </a:r>
            <a:endParaRPr lang="en-US" sz="4000" dirty="0"/>
          </a:p>
        </p:txBody>
      </p:sp>
      <p:sp>
        <p:nvSpPr>
          <p:cNvPr id="35842" name="Content Placeholder 2"/>
          <p:cNvSpPr>
            <a:spLocks noGrp="1"/>
          </p:cNvSpPr>
          <p:nvPr>
            <p:ph idx="1"/>
          </p:nvPr>
        </p:nvSpPr>
        <p:spPr/>
        <p:txBody>
          <a:bodyPr/>
          <a:lstStyle/>
          <a:p>
            <a:endParaRPr lang="en-US" smtClean="0"/>
          </a:p>
        </p:txBody>
      </p:sp>
      <p:pic>
        <p:nvPicPr>
          <p:cNvPr id="4098" name="Picture 2"/>
          <p:cNvPicPr>
            <a:picLocks noChangeAspect="1" noChangeArrowheads="1"/>
          </p:cNvPicPr>
          <p:nvPr/>
        </p:nvPicPr>
        <p:blipFill rotWithShape="1">
          <a:blip r:embed="rId3" cstate="print"/>
          <a:srcRect l="50122" t="10023" r="963" b="3798"/>
          <a:stretch/>
        </p:blipFill>
        <p:spPr bwMode="auto">
          <a:xfrm>
            <a:off x="457200" y="1600200"/>
            <a:ext cx="82296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cxnSp>
        <p:nvCxnSpPr>
          <p:cNvPr id="5" name="Straight Arrow Connector 4"/>
          <p:cNvCxnSpPr/>
          <p:nvPr/>
        </p:nvCxnSpPr>
        <p:spPr>
          <a:xfrm>
            <a:off x="0" y="4495800"/>
            <a:ext cx="381000" cy="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6629400" y="3124200"/>
            <a:ext cx="20574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a:off x="6629400" y="3124200"/>
            <a:ext cx="0" cy="9525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a:xfrm>
            <a:off x="6629400" y="4076700"/>
            <a:ext cx="20574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a:xfrm>
            <a:off x="8686800" y="3124200"/>
            <a:ext cx="0" cy="9525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4000" dirty="0" smtClean="0"/>
              <a:t>FAQ’S</a:t>
            </a:r>
            <a:endParaRPr lang="en-US" sz="4000" dirty="0"/>
          </a:p>
        </p:txBody>
      </p:sp>
      <p:sp>
        <p:nvSpPr>
          <p:cNvPr id="37890" name="Content Placeholder 2"/>
          <p:cNvSpPr>
            <a:spLocks noGrp="1"/>
          </p:cNvSpPr>
          <p:nvPr>
            <p:ph idx="1"/>
          </p:nvPr>
        </p:nvSpPr>
        <p:spPr/>
        <p:txBody>
          <a:bodyPr/>
          <a:lstStyle/>
          <a:p>
            <a:endParaRPr lang="en-US" smtClean="0"/>
          </a:p>
        </p:txBody>
      </p:sp>
      <p:pic>
        <p:nvPicPr>
          <p:cNvPr id="3074" name="Picture 2"/>
          <p:cNvPicPr>
            <a:picLocks noChangeAspect="1" noChangeArrowheads="1"/>
          </p:cNvPicPr>
          <p:nvPr/>
        </p:nvPicPr>
        <p:blipFill rotWithShape="1">
          <a:blip r:embed="rId3" cstate="print"/>
          <a:srcRect l="50080" t="10410" r="844" b="3358"/>
          <a:stretch/>
        </p:blipFill>
        <p:spPr bwMode="auto">
          <a:xfrm>
            <a:off x="457200" y="1600200"/>
            <a:ext cx="83058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cxnSp>
        <p:nvCxnSpPr>
          <p:cNvPr id="5" name="Straight Arrow Connector 4"/>
          <p:cNvCxnSpPr/>
          <p:nvPr/>
        </p:nvCxnSpPr>
        <p:spPr>
          <a:xfrm>
            <a:off x="76200" y="4648200"/>
            <a:ext cx="381000" cy="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bwMode="auto">
          <a:noFill/>
        </p:spPr>
        <p:txBody>
          <a:bodyPr wrap="square" numCol="1" anchorCtr="0" compatLnSpc="1">
            <a:prstTxWarp prst="textNoShape">
              <a:avLst/>
            </a:prstTxWarp>
          </a:bodyPr>
          <a:lstStyle/>
          <a:p>
            <a:pPr algn="ctr" eaLnBrk="1" hangingPunct="1"/>
            <a:r>
              <a:rPr lang="en-US" sz="4000" cap="none" smtClean="0"/>
              <a:t>GLOSSARY OF TERMS</a:t>
            </a:r>
          </a:p>
        </p:txBody>
      </p:sp>
      <p:sp>
        <p:nvSpPr>
          <p:cNvPr id="39938" name="Content Placeholder 2"/>
          <p:cNvSpPr>
            <a:spLocks noGrp="1"/>
          </p:cNvSpPr>
          <p:nvPr>
            <p:ph idx="4294967295"/>
          </p:nvPr>
        </p:nvSpPr>
        <p:spPr/>
        <p:txBody>
          <a:bodyPr/>
          <a:lstStyle/>
          <a:p>
            <a:pPr eaLnBrk="1" hangingPunct="1"/>
            <a:endParaRPr lang="en-US" smtClean="0"/>
          </a:p>
        </p:txBody>
      </p:sp>
      <p:pic>
        <p:nvPicPr>
          <p:cNvPr id="2050" name="Picture 2"/>
          <p:cNvPicPr>
            <a:picLocks noChangeAspect="1" noChangeArrowheads="1"/>
          </p:cNvPicPr>
          <p:nvPr/>
        </p:nvPicPr>
        <p:blipFill rotWithShape="1">
          <a:blip r:embed="rId3" cstate="print"/>
          <a:srcRect l="50001" t="10153" r="883"/>
          <a:stretch/>
        </p:blipFill>
        <p:spPr bwMode="auto">
          <a:xfrm>
            <a:off x="457200" y="1524000"/>
            <a:ext cx="83058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cxnSp>
        <p:nvCxnSpPr>
          <p:cNvPr id="7" name="Straight Arrow Connector 6"/>
          <p:cNvCxnSpPr/>
          <p:nvPr/>
        </p:nvCxnSpPr>
        <p:spPr>
          <a:xfrm>
            <a:off x="0" y="4038600"/>
            <a:ext cx="381000" cy="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t>SYSTEM SECURITY</a:t>
            </a:r>
            <a:endParaRPr lang="en-US" sz="4000" dirty="0"/>
          </a:p>
        </p:txBody>
      </p:sp>
      <p:sp>
        <p:nvSpPr>
          <p:cNvPr id="41986" name="Content Placeholder 2"/>
          <p:cNvSpPr>
            <a:spLocks noGrp="1"/>
          </p:cNvSpPr>
          <p:nvPr>
            <p:ph idx="1"/>
          </p:nvPr>
        </p:nvSpPr>
        <p:spPr/>
        <p:txBody>
          <a:bodyPr/>
          <a:lstStyle/>
          <a:p>
            <a:endParaRPr lang="en-US" smtClean="0"/>
          </a:p>
        </p:txBody>
      </p:sp>
      <p:pic>
        <p:nvPicPr>
          <p:cNvPr id="6146" name="Picture 2"/>
          <p:cNvPicPr>
            <a:picLocks noChangeAspect="1" noChangeArrowheads="1"/>
          </p:cNvPicPr>
          <p:nvPr/>
        </p:nvPicPr>
        <p:blipFill rotWithShape="1">
          <a:blip r:embed="rId3" cstate="print"/>
          <a:srcRect l="50039" t="10153" r="804"/>
          <a:stretch/>
        </p:blipFill>
        <p:spPr bwMode="auto">
          <a:xfrm>
            <a:off x="457200" y="1541463"/>
            <a:ext cx="8305800" cy="5087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cxnSp>
        <p:nvCxnSpPr>
          <p:cNvPr id="5" name="Straight Connector 4"/>
          <p:cNvCxnSpPr/>
          <p:nvPr/>
        </p:nvCxnSpPr>
        <p:spPr>
          <a:xfrm>
            <a:off x="457200" y="5867400"/>
            <a:ext cx="6858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a:off x="457200" y="5867400"/>
            <a:ext cx="0" cy="6858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a:off x="457200" y="6553200"/>
            <a:ext cx="6858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a:xfrm flipV="1">
            <a:off x="1143000" y="5867400"/>
            <a:ext cx="0" cy="6858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p:nvPr/>
        </p:nvCxnSpPr>
        <p:spPr>
          <a:xfrm flipH="1">
            <a:off x="1371600" y="5410200"/>
            <a:ext cx="914400" cy="4572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18" name="Rectangle 17"/>
          <p:cNvSpPr/>
          <p:nvPr/>
        </p:nvSpPr>
        <p:spPr>
          <a:xfrm>
            <a:off x="2438400" y="3962400"/>
            <a:ext cx="4953000" cy="243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ysClr val="windowText" lastClr="000000"/>
                </a:solidFill>
              </a:rPr>
              <a:t>Built – In Timer for added security.  Will automatically log you out if you have been in idle for over 25 minutes.</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bwMode="auto">
          <a:xfrm>
            <a:off x="838200" y="2209800"/>
            <a:ext cx="7521575" cy="549275"/>
          </a:xfrm>
          <a:noFill/>
        </p:spPr>
        <p:txBody>
          <a:bodyPr wrap="square" numCol="1" anchorCtr="0" compatLnSpc="1">
            <a:prstTxWarp prst="textNoShape">
              <a:avLst/>
            </a:prstTxWarp>
          </a:bodyPr>
          <a:lstStyle/>
          <a:p>
            <a:pPr algn="ctr" eaLnBrk="1" hangingPunct="1"/>
            <a:r>
              <a:rPr lang="en-US" cap="none" dirty="0" smtClean="0"/>
              <a:t> </a:t>
            </a:r>
            <a:r>
              <a:rPr lang="en-US" sz="4000" cap="none" dirty="0" smtClean="0"/>
              <a:t>QUESTIONS FOR OUR TEAM?</a:t>
            </a:r>
          </a:p>
        </p:txBody>
      </p:sp>
      <p:pic>
        <p:nvPicPr>
          <p:cNvPr id="44034" name="Content Placeholder 3"/>
          <p:cNvPicPr>
            <a:picLocks noChangeAspect="1"/>
          </p:cNvPicPr>
          <p:nvPr/>
        </p:nvPicPr>
        <p:blipFill>
          <a:blip r:embed="rId3" cstate="print"/>
          <a:srcRect/>
          <a:stretch>
            <a:fillRect/>
          </a:stretch>
        </p:blipFill>
        <p:spPr bwMode="auto">
          <a:xfrm>
            <a:off x="6019800" y="5638800"/>
            <a:ext cx="2743200" cy="914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ubtitle 7"/>
          <p:cNvSpPr>
            <a:spLocks/>
          </p:cNvSpPr>
          <p:nvPr/>
        </p:nvSpPr>
        <p:spPr bwMode="auto">
          <a:xfrm>
            <a:off x="906463" y="381000"/>
            <a:ext cx="6934200" cy="914400"/>
          </a:xfrm>
          <a:prstGeom prst="rect">
            <a:avLst/>
          </a:prstGeom>
          <a:noFill/>
          <a:ln w="9525">
            <a:noFill/>
            <a:miter lim="800000"/>
            <a:headEnd/>
            <a:tailEnd/>
          </a:ln>
        </p:spPr>
        <p:txBody>
          <a:bodyPr/>
          <a:lstStyle/>
          <a:p>
            <a:pPr algn="ctr">
              <a:spcBef>
                <a:spcPct val="20000"/>
              </a:spcBef>
              <a:buFont typeface="Arial" charset="0"/>
              <a:buNone/>
            </a:pPr>
            <a:r>
              <a:rPr lang="en-US" sz="4000">
                <a:latin typeface="Franklin Gothic Medium" pitchFamily="34" charset="0"/>
              </a:rPr>
              <a:t>ORDERING A SEARCH</a:t>
            </a:r>
          </a:p>
        </p:txBody>
      </p:sp>
      <p:pic>
        <p:nvPicPr>
          <p:cNvPr id="36866" name="Picture 3"/>
          <p:cNvPicPr>
            <a:picLocks noChangeAspect="1"/>
          </p:cNvPicPr>
          <p:nvPr/>
        </p:nvPicPr>
        <p:blipFill rotWithShape="1">
          <a:blip r:embed="rId3" cstate="print"/>
          <a:srcRect l="1307" t="13207" r="1938" b="2942"/>
          <a:stretch/>
        </p:blipFill>
        <p:spPr bwMode="auto">
          <a:xfrm>
            <a:off x="762000" y="1295400"/>
            <a:ext cx="77724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srcRect l="50122" t="9895" r="922" b="3743"/>
          <a:stretch/>
        </p:blipFill>
        <p:spPr bwMode="auto">
          <a:xfrm>
            <a:off x="762000" y="1371600"/>
            <a:ext cx="76200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50178" name="Rectangle 1"/>
          <p:cNvSpPr>
            <a:spLocks noChangeArrowheads="1"/>
          </p:cNvSpPr>
          <p:nvPr/>
        </p:nvSpPr>
        <p:spPr bwMode="auto">
          <a:xfrm>
            <a:off x="423863" y="457200"/>
            <a:ext cx="8186737" cy="701675"/>
          </a:xfrm>
          <a:prstGeom prst="rect">
            <a:avLst/>
          </a:prstGeom>
          <a:noFill/>
          <a:ln w="9525">
            <a:noFill/>
            <a:miter lim="800000"/>
            <a:headEnd/>
            <a:tailEnd/>
          </a:ln>
        </p:spPr>
        <p:txBody>
          <a:bodyPr>
            <a:spAutoFit/>
          </a:bodyPr>
          <a:lstStyle/>
          <a:p>
            <a:pPr algn="ctr"/>
            <a:r>
              <a:rPr lang="en-US" sz="4000">
                <a:latin typeface="Franklin Gothic Medium" pitchFamily="34" charset="0"/>
              </a:rPr>
              <a:t>ORDERING A SEARCH</a:t>
            </a:r>
          </a:p>
        </p:txBody>
      </p:sp>
      <p:cxnSp>
        <p:nvCxnSpPr>
          <p:cNvPr id="4" name="Straight Connector 3"/>
          <p:cNvCxnSpPr/>
          <p:nvPr/>
        </p:nvCxnSpPr>
        <p:spPr>
          <a:xfrm>
            <a:off x="3429000" y="2362200"/>
            <a:ext cx="1219200"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a:off x="4648200" y="2362200"/>
            <a:ext cx="0" cy="2286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3429000" y="2362200"/>
            <a:ext cx="0" cy="2286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a:off x="3429000" y="2590800"/>
            <a:ext cx="12192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a:xfrm>
            <a:off x="4648200" y="2590800"/>
            <a:ext cx="2057400" cy="4572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6" name="Straight Connector 15"/>
          <p:cNvCxnSpPr/>
          <p:nvPr/>
        </p:nvCxnSpPr>
        <p:spPr>
          <a:xfrm>
            <a:off x="1600200" y="3657600"/>
            <a:ext cx="13716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8" name="Straight Connector 17"/>
          <p:cNvCxnSpPr/>
          <p:nvPr/>
        </p:nvCxnSpPr>
        <p:spPr>
          <a:xfrm>
            <a:off x="1600200" y="3657600"/>
            <a:ext cx="0" cy="25908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22" name="Straight Connector 21"/>
          <p:cNvCxnSpPr/>
          <p:nvPr/>
        </p:nvCxnSpPr>
        <p:spPr>
          <a:xfrm>
            <a:off x="2971800" y="3657600"/>
            <a:ext cx="0" cy="25908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24" name="Straight Connector 23"/>
          <p:cNvCxnSpPr/>
          <p:nvPr/>
        </p:nvCxnSpPr>
        <p:spPr>
          <a:xfrm flipV="1">
            <a:off x="2971800" y="3810000"/>
            <a:ext cx="152400" cy="7620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30" name="Straight Connector 29"/>
          <p:cNvCxnSpPr/>
          <p:nvPr/>
        </p:nvCxnSpPr>
        <p:spPr>
          <a:xfrm>
            <a:off x="1600200" y="6248400"/>
            <a:ext cx="13716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srcRect l="50281" t="27117" r="843"/>
          <a:stretch/>
        </p:blipFill>
        <p:spPr bwMode="auto">
          <a:xfrm>
            <a:off x="685800" y="1219200"/>
            <a:ext cx="77724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52226" name="Rectangle 1"/>
          <p:cNvSpPr>
            <a:spLocks noChangeArrowheads="1"/>
          </p:cNvSpPr>
          <p:nvPr/>
        </p:nvSpPr>
        <p:spPr bwMode="auto">
          <a:xfrm>
            <a:off x="533400" y="304800"/>
            <a:ext cx="8077200" cy="701675"/>
          </a:xfrm>
          <a:prstGeom prst="rect">
            <a:avLst/>
          </a:prstGeom>
          <a:noFill/>
          <a:ln w="9525">
            <a:noFill/>
            <a:miter lim="800000"/>
            <a:headEnd/>
            <a:tailEnd/>
          </a:ln>
        </p:spPr>
        <p:txBody>
          <a:bodyPr>
            <a:spAutoFit/>
          </a:bodyPr>
          <a:lstStyle/>
          <a:p>
            <a:pPr algn="ctr"/>
            <a:r>
              <a:rPr lang="en-US" sz="4000">
                <a:latin typeface="Franklin Gothic Medium" pitchFamily="34" charset="0"/>
              </a:rPr>
              <a:t>ORDERING A SEARCH</a:t>
            </a:r>
          </a:p>
        </p:txBody>
      </p:sp>
      <p:cxnSp>
        <p:nvCxnSpPr>
          <p:cNvPr id="4" name="Straight Arrow Connector 3"/>
          <p:cNvCxnSpPr/>
          <p:nvPr/>
        </p:nvCxnSpPr>
        <p:spPr>
          <a:xfrm>
            <a:off x="762000" y="2514600"/>
            <a:ext cx="457200" cy="0"/>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6" name="Straight Connector 5"/>
          <p:cNvCxnSpPr/>
          <p:nvPr/>
        </p:nvCxnSpPr>
        <p:spPr>
          <a:xfrm>
            <a:off x="1219200" y="4038600"/>
            <a:ext cx="26670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a:xfrm>
            <a:off x="1219200" y="4038600"/>
            <a:ext cx="0" cy="3810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a:off x="1219200" y="4419600"/>
            <a:ext cx="26670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a:off x="3886200" y="4038600"/>
            <a:ext cx="0" cy="3810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4" name="Straight Arrow Connector 13"/>
          <p:cNvCxnSpPr/>
          <p:nvPr/>
        </p:nvCxnSpPr>
        <p:spPr>
          <a:xfrm>
            <a:off x="762000" y="4229100"/>
            <a:ext cx="304800" cy="0"/>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p:nvPr/>
        </p:nvCxnSpPr>
        <p:spPr>
          <a:xfrm>
            <a:off x="762000" y="5029200"/>
            <a:ext cx="457200" cy="0"/>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20" name="Straight Connector 19"/>
          <p:cNvCxnSpPr/>
          <p:nvPr/>
        </p:nvCxnSpPr>
        <p:spPr>
          <a:xfrm>
            <a:off x="1219200" y="5867400"/>
            <a:ext cx="9906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23" name="Straight Connector 22"/>
          <p:cNvCxnSpPr/>
          <p:nvPr/>
        </p:nvCxnSpPr>
        <p:spPr>
          <a:xfrm>
            <a:off x="1219200" y="5867400"/>
            <a:ext cx="0" cy="3048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25" name="Straight Connector 24"/>
          <p:cNvCxnSpPr/>
          <p:nvPr/>
        </p:nvCxnSpPr>
        <p:spPr>
          <a:xfrm>
            <a:off x="1219200" y="6172200"/>
            <a:ext cx="9906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27" name="Straight Connector 26"/>
          <p:cNvCxnSpPr/>
          <p:nvPr/>
        </p:nvCxnSpPr>
        <p:spPr>
          <a:xfrm>
            <a:off x="2209800" y="5867400"/>
            <a:ext cx="0" cy="3048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4097" name="Straight Arrow Connector 4096"/>
          <p:cNvCxnSpPr/>
          <p:nvPr/>
        </p:nvCxnSpPr>
        <p:spPr>
          <a:xfrm flipH="1">
            <a:off x="2438400" y="6019800"/>
            <a:ext cx="685800" cy="0"/>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313" y="457200"/>
            <a:ext cx="7304087" cy="708025"/>
          </a:xfrm>
          <a:prstGeom prst="rect">
            <a:avLst/>
          </a:prstGeom>
        </p:spPr>
        <p:txBody>
          <a:bodyPr>
            <a:spAutoFit/>
          </a:bodyPr>
          <a:lstStyle/>
          <a:p>
            <a:pPr algn="ctr" fontAlgn="auto">
              <a:spcBef>
                <a:spcPct val="20000"/>
              </a:spcBef>
              <a:spcAft>
                <a:spcPts val="0"/>
              </a:spcAft>
              <a:buFont typeface="Arial" charset="0"/>
              <a:buNone/>
              <a:defRPr/>
            </a:pPr>
            <a:r>
              <a:rPr lang="en-US" sz="4000" dirty="0">
                <a:latin typeface="+mj-lt"/>
              </a:rPr>
              <a:t>ORDER CONFIRMATION</a:t>
            </a:r>
          </a:p>
        </p:txBody>
      </p:sp>
      <p:pic>
        <p:nvPicPr>
          <p:cNvPr id="1026" name="Picture 2"/>
          <p:cNvPicPr>
            <a:picLocks noChangeAspect="1" noChangeArrowheads="1"/>
          </p:cNvPicPr>
          <p:nvPr/>
        </p:nvPicPr>
        <p:blipFill rotWithShape="1">
          <a:blip r:embed="rId3" cstate="print"/>
          <a:srcRect l="50000" t="10127" r="971" b="3730"/>
          <a:stretch/>
        </p:blipFill>
        <p:spPr bwMode="auto">
          <a:xfrm>
            <a:off x="685800" y="1524000"/>
            <a:ext cx="7764463"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cxnSp>
        <p:nvCxnSpPr>
          <p:cNvPr id="4" name="Straight Connector 3"/>
          <p:cNvCxnSpPr/>
          <p:nvPr/>
        </p:nvCxnSpPr>
        <p:spPr>
          <a:xfrm>
            <a:off x="1295400" y="2743200"/>
            <a:ext cx="7154863"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6" name="Straight Connector 5"/>
          <p:cNvCxnSpPr/>
          <p:nvPr/>
        </p:nvCxnSpPr>
        <p:spPr>
          <a:xfrm>
            <a:off x="1295400" y="2743200"/>
            <a:ext cx="0" cy="20574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a:xfrm>
            <a:off x="1295400" y="4800600"/>
            <a:ext cx="7154863"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a:off x="8450263" y="2743200"/>
            <a:ext cx="0" cy="20574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a:off x="4114800" y="4953000"/>
            <a:ext cx="14478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p:nvCxnSpPr>
        <p:spPr>
          <a:xfrm>
            <a:off x="4114800" y="4953000"/>
            <a:ext cx="0" cy="1524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6" name="Straight Connector 15"/>
          <p:cNvCxnSpPr/>
          <p:nvPr/>
        </p:nvCxnSpPr>
        <p:spPr>
          <a:xfrm>
            <a:off x="5562600" y="4953000"/>
            <a:ext cx="0" cy="1524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8" name="Straight Connector 17"/>
          <p:cNvCxnSpPr/>
          <p:nvPr/>
        </p:nvCxnSpPr>
        <p:spPr>
          <a:xfrm>
            <a:off x="4114800" y="5105400"/>
            <a:ext cx="14478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000" dirty="0" smtClean="0"/>
              <a:t>We are your 1</a:t>
            </a:r>
            <a:r>
              <a:rPr lang="en-US" sz="4000" baseline="30000" dirty="0" smtClean="0"/>
              <a:t>st</a:t>
            </a:r>
            <a:r>
              <a:rPr lang="en-US" sz="4000" dirty="0" smtClean="0"/>
              <a:t> defense </a:t>
            </a:r>
            <a:endParaRPr lang="en-US" sz="4000" dirty="0"/>
          </a:p>
        </p:txBody>
      </p:sp>
      <p:sp>
        <p:nvSpPr>
          <p:cNvPr id="19458" name="Content Placeholder 2"/>
          <p:cNvSpPr>
            <a:spLocks noGrp="1"/>
          </p:cNvSpPr>
          <p:nvPr>
            <p:ph idx="1"/>
          </p:nvPr>
        </p:nvSpPr>
        <p:spPr>
          <a:xfrm>
            <a:off x="822325" y="1100138"/>
            <a:ext cx="7521575" cy="5529262"/>
          </a:xfrm>
        </p:spPr>
        <p:txBody>
          <a:bodyPr/>
          <a:lstStyle/>
          <a:p>
            <a:pPr algn="ctr" eaLnBrk="1" hangingPunct="1"/>
            <a:endParaRPr lang="en-US" sz="2800" dirty="0" smtClean="0"/>
          </a:p>
          <a:p>
            <a:pPr algn="ctr" eaLnBrk="1" hangingPunct="1"/>
            <a:endParaRPr lang="en-US" sz="2800" dirty="0" smtClean="0"/>
          </a:p>
          <a:p>
            <a:pPr algn="ctr" eaLnBrk="1" hangingPunct="1"/>
            <a:r>
              <a:rPr lang="en-US" sz="2800" dirty="0" smtClean="0"/>
              <a:t>We provide your team the tools and information you need to uphold </a:t>
            </a:r>
            <a:r>
              <a:rPr lang="en-US" sz="2800" smtClean="0"/>
              <a:t>the responsibility </a:t>
            </a:r>
            <a:r>
              <a:rPr lang="en-US" sz="2800" dirty="0" smtClean="0"/>
              <a:t>you have of hiring the “right” people for your program.</a:t>
            </a:r>
          </a:p>
          <a:p>
            <a:pPr algn="ctr" eaLnBrk="1" hangingPunct="1"/>
            <a:endParaRPr lang="en-US" sz="2800" dirty="0" smtClean="0"/>
          </a:p>
          <a:p>
            <a:pPr algn="ctr" eaLnBrk="1" hangingPunct="1"/>
            <a:endParaRPr lang="en-US" sz="2800" dirty="0" smtClean="0"/>
          </a:p>
        </p:txBody>
      </p:sp>
      <p:pic>
        <p:nvPicPr>
          <p:cNvPr id="17411" name="Content Placeholder 3"/>
          <p:cNvPicPr>
            <a:picLocks noChangeAspect="1"/>
          </p:cNvPicPr>
          <p:nvPr/>
        </p:nvPicPr>
        <p:blipFill>
          <a:blip r:embed="rId3" cstate="print"/>
          <a:srcRect/>
          <a:stretch>
            <a:fillRect/>
          </a:stretch>
        </p:blipFill>
        <p:spPr bwMode="auto">
          <a:xfrm>
            <a:off x="6019800" y="5638800"/>
            <a:ext cx="2743200" cy="914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animEffect transition="in" filter="fade">
                                      <p:cBhvr>
                                        <p:cTn id="7" dur="1000"/>
                                        <p:tgtEl>
                                          <p:spTgt spid="19458">
                                            <p:txEl>
                                              <p:pRg st="2" end="2"/>
                                            </p:txEl>
                                          </p:spTgt>
                                        </p:tgtEl>
                                      </p:cBhvr>
                                    </p:animEffect>
                                    <p:anim calcmode="lin" valueType="num">
                                      <p:cBhvr>
                                        <p:cTn id="8"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5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t>EMAIL NOTIFICATION</a:t>
            </a:r>
            <a:endParaRPr lang="en-US" sz="4000" dirty="0"/>
          </a:p>
        </p:txBody>
      </p:sp>
      <p:cxnSp>
        <p:nvCxnSpPr>
          <p:cNvPr id="7" name="Straight Connector 6"/>
          <p:cNvCxnSpPr/>
          <p:nvPr/>
        </p:nvCxnSpPr>
        <p:spPr>
          <a:xfrm>
            <a:off x="1524000" y="3505200"/>
            <a:ext cx="0" cy="6096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a:off x="7620000" y="3276600"/>
            <a:ext cx="0" cy="6096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56330" name="AutoShape 10" descr="?auth=co&amp;loc=en_US&amp;id=177244&amp;part=2"/>
          <p:cNvSpPr>
            <a:spLocks noChangeAspect="1" noChangeArrowheads="1"/>
          </p:cNvSpPr>
          <p:nvPr/>
        </p:nvSpPr>
        <p:spPr bwMode="auto">
          <a:xfrm>
            <a:off x="1804988" y="1762125"/>
            <a:ext cx="5534025" cy="3333750"/>
          </a:xfrm>
          <a:prstGeom prst="rect">
            <a:avLst/>
          </a:prstGeom>
          <a:noFill/>
        </p:spPr>
        <p:txBody>
          <a:bodyPr/>
          <a:lstStyle/>
          <a:p>
            <a:endParaRPr lang="en-US"/>
          </a:p>
        </p:txBody>
      </p:sp>
      <p:sp>
        <p:nvSpPr>
          <p:cNvPr id="56332" name="AutoShape 12" descr="?auth=co&amp;loc=en_US&amp;id=177244&amp;part=2"/>
          <p:cNvSpPr>
            <a:spLocks noChangeAspect="1" noChangeArrowheads="1"/>
          </p:cNvSpPr>
          <p:nvPr/>
        </p:nvSpPr>
        <p:spPr bwMode="auto">
          <a:xfrm>
            <a:off x="155575" y="46038"/>
            <a:ext cx="5534025" cy="3333750"/>
          </a:xfrm>
          <a:prstGeom prst="rect">
            <a:avLst/>
          </a:prstGeom>
          <a:noFill/>
        </p:spPr>
        <p:txBody>
          <a:bodyPr/>
          <a:lstStyle/>
          <a:p>
            <a:endParaRPr lang="en-US"/>
          </a:p>
        </p:txBody>
      </p:sp>
      <p:pic>
        <p:nvPicPr>
          <p:cNvPr id="56333" name="Picture 13" descr="Email"/>
          <p:cNvPicPr>
            <a:picLocks noGrp="1" noChangeAspect="1" noChangeArrowheads="1"/>
          </p:cNvPicPr>
          <p:nvPr>
            <p:ph idx="4294967295"/>
          </p:nvPr>
        </p:nvPicPr>
        <p:blipFill>
          <a:blip r:embed="rId3" cstate="print"/>
          <a:srcRect/>
          <a:stretch>
            <a:fillRect/>
          </a:stretch>
        </p:blipFill>
        <p:spPr>
          <a:xfrm>
            <a:off x="838200" y="1143000"/>
            <a:ext cx="7762875" cy="4673600"/>
          </a:xfrm>
        </p:spPr>
      </p:pic>
      <p:sp>
        <p:nvSpPr>
          <p:cNvPr id="9" name="Rectangle 8"/>
          <p:cNvSpPr/>
          <p:nvPr/>
        </p:nvSpPr>
        <p:spPr>
          <a:xfrm>
            <a:off x="914400" y="4038600"/>
            <a:ext cx="2438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srcRect l="50039" t="10249" r="965" b="3518"/>
          <a:stretch/>
        </p:blipFill>
        <p:spPr bwMode="auto">
          <a:xfrm>
            <a:off x="381000" y="1295400"/>
            <a:ext cx="83820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58370" name="Rectangle 1"/>
          <p:cNvSpPr>
            <a:spLocks noChangeArrowheads="1"/>
          </p:cNvSpPr>
          <p:nvPr/>
        </p:nvSpPr>
        <p:spPr bwMode="auto">
          <a:xfrm>
            <a:off x="533400" y="381000"/>
            <a:ext cx="8001000" cy="701675"/>
          </a:xfrm>
          <a:prstGeom prst="rect">
            <a:avLst/>
          </a:prstGeom>
          <a:noFill/>
          <a:ln w="9525">
            <a:noFill/>
            <a:miter lim="800000"/>
            <a:headEnd/>
            <a:tailEnd/>
          </a:ln>
        </p:spPr>
        <p:txBody>
          <a:bodyPr>
            <a:spAutoFit/>
          </a:bodyPr>
          <a:lstStyle/>
          <a:p>
            <a:pPr algn="ctr"/>
            <a:r>
              <a:rPr lang="en-US" sz="4000">
                <a:latin typeface="Franklin Gothic Medium" pitchFamily="34" charset="0"/>
              </a:rPr>
              <a:t>SEARCH STATUS</a:t>
            </a:r>
          </a:p>
        </p:txBody>
      </p:sp>
      <p:cxnSp>
        <p:nvCxnSpPr>
          <p:cNvPr id="4" name="Straight Connector 3"/>
          <p:cNvCxnSpPr/>
          <p:nvPr/>
        </p:nvCxnSpPr>
        <p:spPr>
          <a:xfrm>
            <a:off x="1143000" y="3543300"/>
            <a:ext cx="75438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a:xfrm>
            <a:off x="1143000" y="3543300"/>
            <a:ext cx="0" cy="11049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a:off x="1143000" y="4648200"/>
            <a:ext cx="75438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a:off x="8686800" y="3543300"/>
            <a:ext cx="0" cy="110490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p:nvPr/>
        </p:nvCxnSpPr>
        <p:spPr>
          <a:xfrm flipH="1">
            <a:off x="5562600" y="4419600"/>
            <a:ext cx="685800" cy="0"/>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cxnSp>
        <p:nvCxnSpPr>
          <p:cNvPr id="26" name="Straight Arrow Connector 25"/>
          <p:cNvCxnSpPr/>
          <p:nvPr/>
        </p:nvCxnSpPr>
        <p:spPr>
          <a:xfrm>
            <a:off x="7772400" y="5105400"/>
            <a:ext cx="304800" cy="0"/>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ubtitle 7"/>
          <p:cNvSpPr>
            <a:spLocks/>
          </p:cNvSpPr>
          <p:nvPr/>
        </p:nvSpPr>
        <p:spPr bwMode="auto">
          <a:xfrm>
            <a:off x="1143000" y="533400"/>
            <a:ext cx="6934200" cy="838200"/>
          </a:xfrm>
          <a:prstGeom prst="rect">
            <a:avLst/>
          </a:prstGeom>
          <a:noFill/>
          <a:ln w="9525">
            <a:noFill/>
            <a:miter lim="800000"/>
            <a:headEnd/>
            <a:tailEnd/>
          </a:ln>
        </p:spPr>
        <p:txBody>
          <a:bodyPr/>
          <a:lstStyle/>
          <a:p>
            <a:pPr algn="ctr">
              <a:spcBef>
                <a:spcPct val="20000"/>
              </a:spcBef>
              <a:buFont typeface="Arial" charset="0"/>
              <a:buNone/>
            </a:pPr>
            <a:r>
              <a:rPr lang="en-US" sz="4000">
                <a:latin typeface="Franklin Gothic Medium" pitchFamily="34" charset="0"/>
              </a:rPr>
              <a:t>SEARCH RESULTS</a:t>
            </a:r>
            <a:endParaRPr lang="en-US" sz="4000" b="1">
              <a:latin typeface="Franklin Gothic Medium" pitchFamily="34" charset="0"/>
            </a:endParaRPr>
          </a:p>
        </p:txBody>
      </p:sp>
      <p:pic>
        <p:nvPicPr>
          <p:cNvPr id="38914" name="Picture 4"/>
          <p:cNvPicPr>
            <a:picLocks noChangeAspect="1"/>
          </p:cNvPicPr>
          <p:nvPr/>
        </p:nvPicPr>
        <p:blipFill rotWithShape="1">
          <a:blip r:embed="rId3" cstate="print"/>
          <a:srcRect l="1261" t="14037" r="2035" b="3985"/>
          <a:stretch/>
        </p:blipFill>
        <p:spPr bwMode="auto">
          <a:xfrm>
            <a:off x="762000" y="1524000"/>
            <a:ext cx="7696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t>Results EMAIL NOTIFICATION</a:t>
            </a:r>
            <a:endParaRPr lang="en-US" sz="4000" dirty="0"/>
          </a:p>
        </p:txBody>
      </p:sp>
      <p:sp>
        <p:nvSpPr>
          <p:cNvPr id="62466" name="Content Placeholder 2"/>
          <p:cNvSpPr>
            <a:spLocks noGrp="1"/>
          </p:cNvSpPr>
          <p:nvPr>
            <p:ph idx="1"/>
          </p:nvPr>
        </p:nvSpPr>
        <p:spPr/>
        <p:txBody>
          <a:bodyPr/>
          <a:lstStyle/>
          <a:p>
            <a:endParaRPr lang="en-US" smtClean="0"/>
          </a:p>
        </p:txBody>
      </p:sp>
      <p:pic>
        <p:nvPicPr>
          <p:cNvPr id="5122" name="Picture 2"/>
          <p:cNvPicPr>
            <a:picLocks noChangeAspect="1" noChangeArrowheads="1"/>
          </p:cNvPicPr>
          <p:nvPr/>
        </p:nvPicPr>
        <p:blipFill rotWithShape="1">
          <a:blip r:embed="rId3" cstate="print"/>
          <a:srcRect l="8474" t="3984" r="54660" b="10940"/>
          <a:stretch/>
        </p:blipFill>
        <p:spPr bwMode="auto">
          <a:xfrm>
            <a:off x="457200" y="1600200"/>
            <a:ext cx="83058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cxnSp>
        <p:nvCxnSpPr>
          <p:cNvPr id="5" name="Straight Connector 4"/>
          <p:cNvCxnSpPr/>
          <p:nvPr/>
        </p:nvCxnSpPr>
        <p:spPr>
          <a:xfrm>
            <a:off x="457200" y="3276600"/>
            <a:ext cx="71628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457200" y="3276600"/>
            <a:ext cx="0" cy="6096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a:off x="457200" y="3886200"/>
            <a:ext cx="71628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a:off x="7620000" y="3276600"/>
            <a:ext cx="0" cy="6096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bwMode="auto">
          <a:noFill/>
        </p:spPr>
        <p:txBody>
          <a:bodyPr wrap="square" numCol="1" anchorCtr="0" compatLnSpc="1">
            <a:prstTxWarp prst="textNoShape">
              <a:avLst/>
            </a:prstTxWarp>
          </a:bodyPr>
          <a:lstStyle/>
          <a:p>
            <a:pPr eaLnBrk="1" hangingPunct="1"/>
            <a:endParaRPr lang="en-US" cap="none" smtClean="0"/>
          </a:p>
        </p:txBody>
      </p:sp>
      <p:sp>
        <p:nvSpPr>
          <p:cNvPr id="76803" name="Content Placeholder 2"/>
          <p:cNvSpPr>
            <a:spLocks noGrp="1"/>
          </p:cNvSpPr>
          <p:nvPr>
            <p:ph idx="4294967295"/>
          </p:nvPr>
        </p:nvSpPr>
        <p:spPr>
          <a:xfrm>
            <a:off x="609600" y="2590800"/>
            <a:ext cx="7924800" cy="2209800"/>
          </a:xfrm>
        </p:spPr>
        <p:txBody>
          <a:bodyPr/>
          <a:lstStyle/>
          <a:p>
            <a:pPr marL="0" indent="0" algn="ctr" eaLnBrk="1" hangingPunct="1">
              <a:lnSpc>
                <a:spcPct val="80000"/>
              </a:lnSpc>
            </a:pPr>
            <a:r>
              <a:rPr lang="en-US" sz="3600" i="1" smtClean="0"/>
              <a:t>Live Demonstration</a:t>
            </a:r>
            <a:r>
              <a:rPr lang="en-US" sz="2100" i="1" u="sng" smtClean="0"/>
              <a:t> </a:t>
            </a:r>
            <a:endParaRPr lang="en-US" sz="2100" i="1" smtClean="0"/>
          </a:p>
        </p:txBody>
      </p:sp>
      <p:pic>
        <p:nvPicPr>
          <p:cNvPr id="76804" name="Picture 3"/>
          <p:cNvPicPr>
            <a:picLocks noChangeAspect="1"/>
          </p:cNvPicPr>
          <p:nvPr/>
        </p:nvPicPr>
        <p:blipFill>
          <a:blip r:embed="rId3" cstate="print"/>
          <a:srcRect/>
          <a:stretch>
            <a:fillRect/>
          </a:stretch>
        </p:blipFill>
        <p:spPr bwMode="auto">
          <a:xfrm>
            <a:off x="2743200" y="381000"/>
            <a:ext cx="3654425" cy="1219200"/>
          </a:xfrm>
          <a:prstGeom prst="rect">
            <a:avLst/>
          </a:prstGeom>
          <a:noFill/>
          <a:ln w="9525">
            <a:noFill/>
            <a:miter lim="800000"/>
            <a:headEnd/>
            <a:tailEnd/>
          </a:ln>
        </p:spPr>
      </p:pic>
      <p:sp>
        <p:nvSpPr>
          <p:cNvPr id="76805" name="Content Placeholder 2"/>
          <p:cNvSpPr>
            <a:spLocks/>
          </p:cNvSpPr>
          <p:nvPr/>
        </p:nvSpPr>
        <p:spPr bwMode="auto">
          <a:xfrm>
            <a:off x="2895600" y="5181600"/>
            <a:ext cx="3684588" cy="838200"/>
          </a:xfrm>
          <a:prstGeom prst="rect">
            <a:avLst/>
          </a:prstGeom>
          <a:noFill/>
          <a:ln w="9525">
            <a:noFill/>
            <a:miter lim="800000"/>
            <a:headEnd/>
            <a:tailEnd/>
          </a:ln>
        </p:spPr>
        <p:txBody>
          <a:bodyPr/>
          <a:lstStyle/>
          <a:p>
            <a:pPr algn="ctr">
              <a:lnSpc>
                <a:spcPct val="80000"/>
              </a:lnSpc>
              <a:buFont typeface="Arial" charset="0"/>
              <a:buNone/>
            </a:pPr>
            <a:r>
              <a:rPr lang="en-US" sz="1900" b="1">
                <a:latin typeface="Franklin Gothic Book" pitchFamily="34" charset="0"/>
              </a:rPr>
              <a:t>    Fax: 505-243-8263</a:t>
            </a:r>
          </a:p>
          <a:p>
            <a:pPr algn="ctr">
              <a:lnSpc>
                <a:spcPct val="80000"/>
              </a:lnSpc>
              <a:buFont typeface="Arial" charset="0"/>
              <a:buNone/>
            </a:pPr>
            <a:r>
              <a:rPr lang="en-US" sz="1900" b="1">
                <a:latin typeface="Franklin Gothic Book" pitchFamily="34" charset="0"/>
                <a:hlinkClick r:id="rId4"/>
              </a:rPr>
              <a:t>www.pscprotectsyou.com</a:t>
            </a:r>
            <a:endParaRPr lang="en-US" sz="1900" b="1">
              <a:latin typeface="Franklin Gothic Book" pitchFamily="34" charset="0"/>
            </a:endParaRPr>
          </a:p>
          <a:p>
            <a:pPr algn="ctr">
              <a:lnSpc>
                <a:spcPct val="80000"/>
              </a:lnSpc>
              <a:buFont typeface="Arial" charset="0"/>
              <a:buNone/>
            </a:pPr>
            <a:r>
              <a:rPr lang="en-US" sz="1900" b="1">
                <a:latin typeface="Franklin Gothic Book" pitchFamily="34" charset="0"/>
                <a:hlinkClick r:id="rId5"/>
              </a:rPr>
              <a:t>www.1stdefense.us</a:t>
            </a:r>
            <a:endParaRPr lang="en-US" sz="1900" b="1">
              <a:latin typeface="Franklin Gothic Book" pitchFamily="34" charset="0"/>
            </a:endParaRPr>
          </a:p>
          <a:p>
            <a:pPr>
              <a:lnSpc>
                <a:spcPct val="80000"/>
              </a:lnSpc>
              <a:buFont typeface="Arial" charset="0"/>
              <a:buNone/>
            </a:pPr>
            <a:endParaRPr lang="en-US" sz="500" b="1">
              <a:latin typeface="Franklin Gothic Book" pitchFamily="34" charset="0"/>
            </a:endParaRPr>
          </a:p>
          <a:p>
            <a:pPr>
              <a:lnSpc>
                <a:spcPct val="80000"/>
              </a:lnSpc>
              <a:buFont typeface="Arial" charset="0"/>
              <a:buNone/>
            </a:pPr>
            <a:r>
              <a:rPr lang="en-US" sz="500" b="1">
                <a:latin typeface="Franklin Gothic Book" pitchFamily="34" charset="0"/>
              </a:rPr>
              <a:t> </a:t>
            </a:r>
          </a:p>
          <a:p>
            <a:pPr>
              <a:lnSpc>
                <a:spcPct val="80000"/>
              </a:lnSpc>
              <a:spcBef>
                <a:spcPts val="800"/>
              </a:spcBef>
              <a:buFont typeface="Arial" charset="0"/>
              <a:buNone/>
            </a:pPr>
            <a:r>
              <a:rPr lang="en-US" sz="500" b="1">
                <a:latin typeface="Franklin Gothic Book" pitchFamily="34" charset="0"/>
              </a:rPr>
              <a:t>	</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fontAlgn="auto" hangingPunct="1">
              <a:spcAft>
                <a:spcPts val="0"/>
              </a:spcAft>
              <a:defRPr/>
            </a:pPr>
            <a:r>
              <a:rPr lang="en-US" sz="4000" dirty="0" smtClean="0"/>
              <a:t>Trouble shooting</a:t>
            </a:r>
          </a:p>
        </p:txBody>
      </p:sp>
      <p:sp>
        <p:nvSpPr>
          <p:cNvPr id="11267" name="Content Placeholder 2"/>
          <p:cNvSpPr>
            <a:spLocks noGrp="1"/>
          </p:cNvSpPr>
          <p:nvPr>
            <p:ph idx="1"/>
          </p:nvPr>
        </p:nvSpPr>
        <p:spPr>
          <a:xfrm>
            <a:off x="838200" y="1066800"/>
            <a:ext cx="7521575" cy="5486400"/>
          </a:xfrm>
        </p:spPr>
        <p:txBody>
          <a:bodyPr/>
          <a:lstStyle/>
          <a:p>
            <a:pPr eaLnBrk="1" hangingPunct="1"/>
            <a:r>
              <a:rPr lang="en-US" sz="1500" u="sng" dirty="0" smtClean="0"/>
              <a:t>Encoding  Errors and Additional Requests for Information </a:t>
            </a:r>
          </a:p>
          <a:p>
            <a:pPr eaLnBrk="1" hangingPunct="1">
              <a:buFont typeface="Wingdings" pitchFamily="2" charset="2"/>
              <a:buChar char="ü"/>
            </a:pPr>
            <a:r>
              <a:rPr lang="en-US" sz="1500" b="0" dirty="0" smtClean="0"/>
              <a:t>Some original record holders require copies of Authorizations for Release, Special Forms, Additional Information.  Please be prepared to submit to the 1</a:t>
            </a:r>
            <a:r>
              <a:rPr lang="en-US" sz="1500" b="0" baseline="30000" dirty="0" smtClean="0"/>
              <a:t>st</a:t>
            </a:r>
            <a:r>
              <a:rPr lang="en-US" sz="1500" b="0" dirty="0" smtClean="0"/>
              <a:t> Defense Team for action.</a:t>
            </a:r>
          </a:p>
          <a:p>
            <a:pPr eaLnBrk="1" hangingPunct="1">
              <a:buFont typeface="Wingdings" pitchFamily="2" charset="2"/>
              <a:buChar char="ü"/>
            </a:pPr>
            <a:r>
              <a:rPr lang="en-US" sz="1500" b="0" dirty="0" smtClean="0"/>
              <a:t>Training and ongoing technical support is provided to your designated users.</a:t>
            </a:r>
          </a:p>
          <a:p>
            <a:pPr eaLnBrk="1" hangingPunct="1">
              <a:buFont typeface="Wingdings" pitchFamily="2" charset="2"/>
              <a:buNone/>
            </a:pPr>
            <a:endParaRPr lang="en-US" sz="1500" b="0" dirty="0" smtClean="0"/>
          </a:p>
          <a:p>
            <a:pPr eaLnBrk="1" hangingPunct="1"/>
            <a:r>
              <a:rPr lang="en-US" sz="1500" u="sng" dirty="0" smtClean="0"/>
              <a:t>Disputes and Requests for Information </a:t>
            </a:r>
          </a:p>
          <a:p>
            <a:pPr marL="169862" indent="-228600" eaLnBrk="1" hangingPunct="1">
              <a:buFont typeface="Wingdings" pitchFamily="2" charset="2"/>
              <a:buChar char="ü"/>
            </a:pPr>
            <a:r>
              <a:rPr lang="en-US" sz="1500" dirty="0" smtClean="0">
                <a:sym typeface="Wingdings" pitchFamily="2" charset="2"/>
              </a:rPr>
              <a:t> </a:t>
            </a:r>
            <a:r>
              <a:rPr lang="en-US" sz="1500" b="0" dirty="0" smtClean="0"/>
              <a:t>We are obligated to research disputes  or claims of errors within 3 days of notification</a:t>
            </a:r>
          </a:p>
          <a:p>
            <a:pPr marL="0" lvl="1" indent="-228600" eaLnBrk="1" hangingPunct="1">
              <a:buNone/>
            </a:pPr>
            <a:r>
              <a:rPr lang="en-US" sz="1500" dirty="0" smtClean="0"/>
              <a:t>        to us by individual.</a:t>
            </a:r>
          </a:p>
          <a:p>
            <a:pPr marL="0" lvl="1" indent="-228600" eaLnBrk="1" hangingPunct="1">
              <a:buNone/>
            </a:pPr>
            <a:r>
              <a:rPr lang="en-US" sz="1500" dirty="0" smtClean="0">
                <a:sym typeface="Wingdings" pitchFamily="2" charset="2"/>
              </a:rPr>
              <a:t>     </a:t>
            </a:r>
            <a:r>
              <a:rPr lang="en-US" sz="1500" dirty="0" smtClean="0"/>
              <a:t>Any confirmed errors will be corrected and revised.</a:t>
            </a:r>
          </a:p>
          <a:p>
            <a:pPr marL="0" lvl="1" indent="-228600" eaLnBrk="1" hangingPunct="1">
              <a:buNone/>
            </a:pPr>
            <a:r>
              <a:rPr lang="en-US" sz="1500" dirty="0" smtClean="0">
                <a:sym typeface="Wingdings" pitchFamily="2" charset="2"/>
              </a:rPr>
              <a:t>     </a:t>
            </a:r>
            <a:r>
              <a:rPr lang="en-US" sz="1500" dirty="0" smtClean="0"/>
              <a:t>Individuals are entitled to their results at no cost, upon written request, and</a:t>
            </a:r>
          </a:p>
          <a:p>
            <a:pPr marL="0" lvl="1" indent="-228600" eaLnBrk="1" hangingPunct="1">
              <a:buNone/>
            </a:pPr>
            <a:r>
              <a:rPr lang="en-US" sz="1500" dirty="0" smtClean="0"/>
              <a:t>         confirmation of their identity.</a:t>
            </a:r>
          </a:p>
          <a:p>
            <a:pPr marL="0" lvl="1" indent="-228600" eaLnBrk="1" hangingPunct="1">
              <a:buNone/>
            </a:pPr>
            <a:r>
              <a:rPr lang="en-US" sz="1500" dirty="0" smtClean="0">
                <a:sym typeface="Wingdings" pitchFamily="2" charset="2"/>
              </a:rPr>
              <a:t>     </a:t>
            </a:r>
            <a:r>
              <a:rPr lang="en-US" sz="1500" dirty="0" smtClean="0"/>
              <a:t>Advise individual to contact PSC at 1-877-856-1329.</a:t>
            </a:r>
            <a:endParaRPr lang="en-US" sz="1800" b="1" dirty="0" smtClean="0"/>
          </a:p>
        </p:txBody>
      </p:sp>
      <p:pic>
        <p:nvPicPr>
          <p:cNvPr id="64515" name="Content Placeholder 3"/>
          <p:cNvPicPr>
            <a:picLocks noChangeAspect="1"/>
          </p:cNvPicPr>
          <p:nvPr/>
        </p:nvPicPr>
        <p:blipFill>
          <a:blip r:embed="rId3" cstate="print"/>
          <a:srcRect/>
          <a:stretch>
            <a:fillRect/>
          </a:stretch>
        </p:blipFill>
        <p:spPr bwMode="auto">
          <a:xfrm>
            <a:off x="6172200" y="5862638"/>
            <a:ext cx="2743200" cy="914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4" end="4"/>
                                            </p:txEl>
                                          </p:spTgt>
                                        </p:tgtEl>
                                        <p:attrNameLst>
                                          <p:attrName>style.visibility</p:attrName>
                                        </p:attrNameLst>
                                      </p:cBhvr>
                                      <p:to>
                                        <p:strVal val="visible"/>
                                      </p:to>
                                    </p:set>
                                    <p:animEffect transition="in" filter="fade">
                                      <p:cBhvr>
                                        <p:cTn id="28" dur="1000"/>
                                        <p:tgtEl>
                                          <p:spTgt spid="11267">
                                            <p:txEl>
                                              <p:pRg st="4" end="4"/>
                                            </p:txEl>
                                          </p:spTgt>
                                        </p:tgtEl>
                                      </p:cBhvr>
                                    </p:animEffect>
                                    <p:anim calcmode="lin" valueType="num">
                                      <p:cBhvr>
                                        <p:cTn id="29"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7">
                                            <p:txEl>
                                              <p:pRg st="5" end="5"/>
                                            </p:txEl>
                                          </p:spTgt>
                                        </p:tgtEl>
                                        <p:attrNameLst>
                                          <p:attrName>style.visibility</p:attrName>
                                        </p:attrNameLst>
                                      </p:cBhvr>
                                      <p:to>
                                        <p:strVal val="visible"/>
                                      </p:to>
                                    </p:set>
                                    <p:animEffect transition="in" filter="fade">
                                      <p:cBhvr>
                                        <p:cTn id="35" dur="1000"/>
                                        <p:tgtEl>
                                          <p:spTgt spid="11267">
                                            <p:txEl>
                                              <p:pRg st="5" end="5"/>
                                            </p:txEl>
                                          </p:spTgt>
                                        </p:tgtEl>
                                      </p:cBhvr>
                                    </p:animEffect>
                                    <p:anim calcmode="lin" valueType="num">
                                      <p:cBhvr>
                                        <p:cTn id="36"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267">
                                            <p:txEl>
                                              <p:pRg st="6" end="6"/>
                                            </p:txEl>
                                          </p:spTgt>
                                        </p:tgtEl>
                                        <p:attrNameLst>
                                          <p:attrName>style.visibility</p:attrName>
                                        </p:attrNameLst>
                                      </p:cBhvr>
                                      <p:to>
                                        <p:strVal val="visible"/>
                                      </p:to>
                                    </p:set>
                                    <p:animEffect transition="in" filter="fade">
                                      <p:cBhvr>
                                        <p:cTn id="40" dur="1000"/>
                                        <p:tgtEl>
                                          <p:spTgt spid="11267">
                                            <p:txEl>
                                              <p:pRg st="6" end="6"/>
                                            </p:txEl>
                                          </p:spTgt>
                                        </p:tgtEl>
                                      </p:cBhvr>
                                    </p:animEffect>
                                    <p:anim calcmode="lin" valueType="num">
                                      <p:cBhvr>
                                        <p:cTn id="41"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267">
                                            <p:txEl>
                                              <p:pRg st="7" end="7"/>
                                            </p:txEl>
                                          </p:spTgt>
                                        </p:tgtEl>
                                        <p:attrNameLst>
                                          <p:attrName>style.visibility</p:attrName>
                                        </p:attrNameLst>
                                      </p:cBhvr>
                                      <p:to>
                                        <p:strVal val="visible"/>
                                      </p:to>
                                    </p:set>
                                    <p:animEffect transition="in" filter="fade">
                                      <p:cBhvr>
                                        <p:cTn id="47" dur="1000"/>
                                        <p:tgtEl>
                                          <p:spTgt spid="11267">
                                            <p:txEl>
                                              <p:pRg st="7" end="7"/>
                                            </p:txEl>
                                          </p:spTgt>
                                        </p:tgtEl>
                                      </p:cBhvr>
                                    </p:animEffect>
                                    <p:anim calcmode="lin" valueType="num">
                                      <p:cBhvr>
                                        <p:cTn id="48"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12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1267">
                                            <p:txEl>
                                              <p:pRg st="8" end="8"/>
                                            </p:txEl>
                                          </p:spTgt>
                                        </p:tgtEl>
                                        <p:attrNameLst>
                                          <p:attrName>style.visibility</p:attrName>
                                        </p:attrNameLst>
                                      </p:cBhvr>
                                      <p:to>
                                        <p:strVal val="visible"/>
                                      </p:to>
                                    </p:set>
                                    <p:animEffect transition="in" filter="fade">
                                      <p:cBhvr>
                                        <p:cTn id="54" dur="1000"/>
                                        <p:tgtEl>
                                          <p:spTgt spid="11267">
                                            <p:txEl>
                                              <p:pRg st="8" end="8"/>
                                            </p:txEl>
                                          </p:spTgt>
                                        </p:tgtEl>
                                      </p:cBhvr>
                                    </p:animEffect>
                                    <p:anim calcmode="lin" valueType="num">
                                      <p:cBhvr>
                                        <p:cTn id="55" dur="10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11267">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1267">
                                            <p:txEl>
                                              <p:pRg st="9" end="9"/>
                                            </p:txEl>
                                          </p:spTgt>
                                        </p:tgtEl>
                                        <p:attrNameLst>
                                          <p:attrName>style.visibility</p:attrName>
                                        </p:attrNameLst>
                                      </p:cBhvr>
                                      <p:to>
                                        <p:strVal val="visible"/>
                                      </p:to>
                                    </p:set>
                                    <p:animEffect transition="in" filter="fade">
                                      <p:cBhvr>
                                        <p:cTn id="59" dur="1000"/>
                                        <p:tgtEl>
                                          <p:spTgt spid="11267">
                                            <p:txEl>
                                              <p:pRg st="9" end="9"/>
                                            </p:txEl>
                                          </p:spTgt>
                                        </p:tgtEl>
                                      </p:cBhvr>
                                    </p:animEffect>
                                    <p:anim calcmode="lin" valueType="num">
                                      <p:cBhvr>
                                        <p:cTn id="60" dur="10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1126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1267">
                                            <p:txEl>
                                              <p:pRg st="10" end="10"/>
                                            </p:txEl>
                                          </p:spTgt>
                                        </p:tgtEl>
                                        <p:attrNameLst>
                                          <p:attrName>style.visibility</p:attrName>
                                        </p:attrNameLst>
                                      </p:cBhvr>
                                      <p:to>
                                        <p:strVal val="visible"/>
                                      </p:to>
                                    </p:set>
                                    <p:animEffect transition="in" filter="fade">
                                      <p:cBhvr>
                                        <p:cTn id="66" dur="1000"/>
                                        <p:tgtEl>
                                          <p:spTgt spid="11267">
                                            <p:txEl>
                                              <p:pRg st="10" end="10"/>
                                            </p:txEl>
                                          </p:spTgt>
                                        </p:tgtEl>
                                      </p:cBhvr>
                                    </p:animEffect>
                                    <p:anim calcmode="lin" valueType="num">
                                      <p:cBhvr>
                                        <p:cTn id="67" dur="10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1126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5"/>
          <p:cNvSpPr>
            <a:spLocks noGrp="1"/>
          </p:cNvSpPr>
          <p:nvPr>
            <p:ph type="title" idx="4294967295"/>
          </p:nvPr>
        </p:nvSpPr>
        <p:spPr bwMode="auto">
          <a:noFill/>
        </p:spPr>
        <p:txBody>
          <a:bodyPr wrap="square" numCol="1" anchorCtr="0" compatLnSpc="1">
            <a:prstTxWarp prst="textNoShape">
              <a:avLst/>
            </a:prstTxWarp>
          </a:bodyPr>
          <a:lstStyle/>
          <a:p>
            <a:pPr eaLnBrk="1" hangingPunct="1"/>
            <a:endParaRPr lang="en-US" cap="none" smtClean="0"/>
          </a:p>
        </p:txBody>
      </p:sp>
      <p:pic>
        <p:nvPicPr>
          <p:cNvPr id="66562" name="Picture 3"/>
          <p:cNvPicPr>
            <a:picLocks noChangeAspect="1"/>
          </p:cNvPicPr>
          <p:nvPr/>
        </p:nvPicPr>
        <p:blipFill>
          <a:blip r:embed="rId3" cstate="print"/>
          <a:srcRect/>
          <a:stretch>
            <a:fillRect/>
          </a:stretch>
        </p:blipFill>
        <p:spPr bwMode="auto">
          <a:xfrm>
            <a:off x="2743200" y="381000"/>
            <a:ext cx="3654425" cy="1219200"/>
          </a:xfrm>
          <a:prstGeom prst="rect">
            <a:avLst/>
          </a:prstGeom>
          <a:noFill/>
          <a:ln w="9525">
            <a:noFill/>
            <a:miter lim="800000"/>
            <a:headEnd/>
            <a:tailEnd/>
          </a:ln>
        </p:spPr>
      </p:pic>
      <p:sp>
        <p:nvSpPr>
          <p:cNvPr id="66563" name="Content Placeholder 2"/>
          <p:cNvSpPr>
            <a:spLocks/>
          </p:cNvSpPr>
          <p:nvPr/>
        </p:nvSpPr>
        <p:spPr bwMode="auto">
          <a:xfrm>
            <a:off x="1143000" y="1828800"/>
            <a:ext cx="7162800" cy="2895600"/>
          </a:xfrm>
          <a:prstGeom prst="rect">
            <a:avLst/>
          </a:prstGeom>
          <a:noFill/>
          <a:ln w="9525">
            <a:noFill/>
            <a:miter lim="800000"/>
            <a:headEnd/>
            <a:tailEnd/>
          </a:ln>
        </p:spPr>
        <p:txBody>
          <a:bodyPr/>
          <a:lstStyle/>
          <a:p>
            <a:pPr algn="ctr">
              <a:lnSpc>
                <a:spcPct val="80000"/>
              </a:lnSpc>
              <a:spcBef>
                <a:spcPts val="800"/>
              </a:spcBef>
              <a:buFont typeface="Arial" charset="0"/>
              <a:buNone/>
            </a:pPr>
            <a:r>
              <a:rPr lang="en-US" sz="2100" b="1" i="1" u="sng" dirty="0">
                <a:latin typeface="Franklin Gothic Book" pitchFamily="34" charset="0"/>
              </a:rPr>
              <a:t>1</a:t>
            </a:r>
            <a:r>
              <a:rPr lang="en-US" sz="2100" b="1" i="1" u="sng" baseline="30000" dirty="0">
                <a:latin typeface="Franklin Gothic Book" pitchFamily="34" charset="0"/>
              </a:rPr>
              <a:t>st</a:t>
            </a:r>
            <a:r>
              <a:rPr lang="en-US" sz="2100" b="1" i="1" u="sng" dirty="0">
                <a:latin typeface="Franklin Gothic Book" pitchFamily="34" charset="0"/>
              </a:rPr>
              <a:t> Defense </a:t>
            </a:r>
            <a:r>
              <a:rPr lang="en-US" sz="2100" b="1" i="1" u="sng" dirty="0" smtClean="0">
                <a:latin typeface="Franklin Gothic Book" pitchFamily="34" charset="0"/>
              </a:rPr>
              <a:t>Team</a:t>
            </a:r>
          </a:p>
          <a:p>
            <a:pPr>
              <a:lnSpc>
                <a:spcPct val="150000"/>
              </a:lnSpc>
              <a:buFont typeface="Arial" charset="0"/>
              <a:buNone/>
            </a:pPr>
            <a:r>
              <a:rPr lang="en-US" sz="2100" b="1" dirty="0" smtClean="0">
                <a:latin typeface="Franklin Gothic Book" pitchFamily="34" charset="0"/>
              </a:rPr>
              <a:t>Karen</a:t>
            </a:r>
            <a:r>
              <a:rPr lang="en-US" sz="2100" b="1" dirty="0" smtClean="0">
                <a:latin typeface="Franklin Gothic Book" pitchFamily="34" charset="0"/>
              </a:rPr>
              <a:t>: 505-214-9163</a:t>
            </a:r>
            <a:r>
              <a:rPr lang="en-US" sz="2100" b="1" dirty="0" smtClean="0">
                <a:latin typeface="Franklin Gothic Book" pitchFamily="34" charset="0"/>
              </a:rPr>
              <a:t>, </a:t>
            </a:r>
            <a:r>
              <a:rPr lang="en-US" sz="2100" b="1" u="sng" dirty="0" smtClean="0">
                <a:solidFill>
                  <a:schemeClr val="tx2">
                    <a:lumMod val="65000"/>
                    <a:lumOff val="35000"/>
                  </a:schemeClr>
                </a:solidFill>
                <a:latin typeface="Franklin Gothic Book" pitchFamily="34" charset="0"/>
              </a:rPr>
              <a:t>klovato</a:t>
            </a:r>
            <a:r>
              <a:rPr lang="en-US" sz="2100" b="1" dirty="0" smtClean="0">
                <a:latin typeface="Franklin Gothic Book" pitchFamily="34" charset="0"/>
                <a:hlinkClick r:id="rId4"/>
              </a:rPr>
              <a:t>@pscprotectsyou.com</a:t>
            </a:r>
            <a:endParaRPr lang="en-US" sz="2100" b="1" dirty="0" smtClean="0">
              <a:latin typeface="Franklin Gothic Book" pitchFamily="34" charset="0"/>
            </a:endParaRPr>
          </a:p>
          <a:p>
            <a:pPr>
              <a:lnSpc>
                <a:spcPct val="150000"/>
              </a:lnSpc>
            </a:pPr>
            <a:r>
              <a:rPr lang="en-US" sz="2100" b="1" dirty="0" smtClean="0">
                <a:latin typeface="Franklin Gothic Book" pitchFamily="34" charset="0"/>
              </a:rPr>
              <a:t>Sheena: </a:t>
            </a:r>
            <a:r>
              <a:rPr lang="en-US" sz="2100" b="1" dirty="0" smtClean="0">
                <a:latin typeface="Franklin Gothic Book" pitchFamily="34" charset="0"/>
              </a:rPr>
              <a:t>505-214-9120</a:t>
            </a:r>
            <a:r>
              <a:rPr lang="en-US" sz="2100" b="1" dirty="0" smtClean="0">
                <a:latin typeface="Franklin Gothic Book" pitchFamily="34" charset="0"/>
              </a:rPr>
              <a:t>, </a:t>
            </a:r>
            <a:r>
              <a:rPr lang="en-US" sz="2100" b="1" dirty="0" smtClean="0">
                <a:latin typeface="Franklin Gothic Book" pitchFamily="34" charset="0"/>
                <a:hlinkClick r:id="rId5"/>
              </a:rPr>
              <a:t>syazzie@pscprotectsyou.com</a:t>
            </a:r>
            <a:endParaRPr lang="en-US" sz="2100" b="1" dirty="0" smtClean="0">
              <a:latin typeface="Franklin Gothic Book" pitchFamily="34" charset="0"/>
            </a:endParaRPr>
          </a:p>
          <a:p>
            <a:pPr>
              <a:lnSpc>
                <a:spcPct val="150000"/>
              </a:lnSpc>
            </a:pPr>
            <a:r>
              <a:rPr lang="en-US" sz="2100" b="1" dirty="0" smtClean="0">
                <a:latin typeface="Franklin Gothic Book" pitchFamily="34" charset="0"/>
              </a:rPr>
              <a:t>Liane: 505-214-9190, </a:t>
            </a:r>
            <a:r>
              <a:rPr lang="en-US" sz="2100" b="1" dirty="0" smtClean="0">
                <a:latin typeface="Franklin Gothic Book" pitchFamily="34" charset="0"/>
                <a:hlinkClick r:id="rId6"/>
              </a:rPr>
              <a:t>lgeiger@pscprotectsyou.com</a:t>
            </a:r>
            <a:endParaRPr lang="en-US" sz="2100" b="1" dirty="0" smtClean="0">
              <a:latin typeface="Franklin Gothic Book" pitchFamily="34" charset="0"/>
            </a:endParaRPr>
          </a:p>
          <a:p>
            <a:pPr>
              <a:lnSpc>
                <a:spcPct val="150000"/>
              </a:lnSpc>
            </a:pPr>
            <a:r>
              <a:rPr lang="en-US" sz="2100" b="1" dirty="0" smtClean="0">
                <a:latin typeface="Franklin Gothic Book" pitchFamily="34" charset="0"/>
              </a:rPr>
              <a:t>Melissa: 505-214-9175, </a:t>
            </a:r>
            <a:r>
              <a:rPr lang="en-US" sz="2100" b="1" dirty="0" smtClean="0">
                <a:latin typeface="Franklin Gothic Book" pitchFamily="34" charset="0"/>
                <a:hlinkClick r:id="rId7"/>
              </a:rPr>
              <a:t>mbell@pscprotectsyou.com</a:t>
            </a:r>
            <a:endParaRPr lang="en-US" sz="2100" b="1" dirty="0" smtClean="0">
              <a:latin typeface="Franklin Gothic Book" pitchFamily="34" charset="0"/>
            </a:endParaRPr>
          </a:p>
          <a:p>
            <a:pPr algn="ctr">
              <a:lnSpc>
                <a:spcPct val="150000"/>
              </a:lnSpc>
              <a:buFont typeface="Arial" charset="0"/>
              <a:buNone/>
            </a:pPr>
            <a:r>
              <a:rPr lang="en-US" sz="2100" b="1" dirty="0" smtClean="0">
                <a:latin typeface="Franklin Gothic Book" pitchFamily="34" charset="0"/>
              </a:rPr>
              <a:t>1stdefense@pscprotectsyou.com</a:t>
            </a:r>
            <a:endParaRPr lang="en-US" sz="2100" b="1" dirty="0">
              <a:latin typeface="Franklin Gothic Book" pitchFamily="34" charset="0"/>
            </a:endParaRPr>
          </a:p>
          <a:p>
            <a:pPr algn="ctr">
              <a:lnSpc>
                <a:spcPct val="80000"/>
              </a:lnSpc>
              <a:buFont typeface="Arial" charset="0"/>
              <a:buNone/>
            </a:pPr>
            <a:r>
              <a:rPr lang="en-US" sz="500" b="1" dirty="0">
                <a:latin typeface="Franklin Gothic Book" pitchFamily="34" charset="0"/>
              </a:rPr>
              <a:t> </a:t>
            </a:r>
          </a:p>
          <a:p>
            <a:pPr>
              <a:lnSpc>
                <a:spcPct val="80000"/>
              </a:lnSpc>
              <a:spcBef>
                <a:spcPts val="800"/>
              </a:spcBef>
              <a:buFont typeface="Arial" charset="0"/>
              <a:buNone/>
            </a:pPr>
            <a:r>
              <a:rPr lang="en-US" sz="500" b="1" dirty="0">
                <a:latin typeface="Franklin Gothic Book" pitchFamily="34" charset="0"/>
              </a:rPr>
              <a:t>	</a:t>
            </a:r>
          </a:p>
        </p:txBody>
      </p:sp>
      <p:sp>
        <p:nvSpPr>
          <p:cNvPr id="66564" name="Content Placeholder 2"/>
          <p:cNvSpPr>
            <a:spLocks/>
          </p:cNvSpPr>
          <p:nvPr/>
        </p:nvSpPr>
        <p:spPr bwMode="auto">
          <a:xfrm>
            <a:off x="2895600" y="5181600"/>
            <a:ext cx="3684588" cy="838200"/>
          </a:xfrm>
          <a:prstGeom prst="rect">
            <a:avLst/>
          </a:prstGeom>
          <a:noFill/>
          <a:ln w="9525">
            <a:noFill/>
            <a:miter lim="800000"/>
            <a:headEnd/>
            <a:tailEnd/>
          </a:ln>
        </p:spPr>
        <p:txBody>
          <a:bodyPr/>
          <a:lstStyle/>
          <a:p>
            <a:pPr algn="ctr">
              <a:lnSpc>
                <a:spcPct val="80000"/>
              </a:lnSpc>
              <a:buFont typeface="Arial" charset="0"/>
              <a:buNone/>
            </a:pPr>
            <a:r>
              <a:rPr lang="en-US" sz="1900" b="1">
                <a:latin typeface="Franklin Gothic Book" pitchFamily="34" charset="0"/>
              </a:rPr>
              <a:t>    Fax: 505-243-8263</a:t>
            </a:r>
          </a:p>
          <a:p>
            <a:pPr algn="ctr">
              <a:lnSpc>
                <a:spcPct val="80000"/>
              </a:lnSpc>
              <a:buFont typeface="Arial" charset="0"/>
              <a:buNone/>
            </a:pPr>
            <a:r>
              <a:rPr lang="en-US" sz="1900" b="1">
                <a:latin typeface="Franklin Gothic Book" pitchFamily="34" charset="0"/>
                <a:hlinkClick r:id="rId8"/>
              </a:rPr>
              <a:t>www.pscprotectsyou.com</a:t>
            </a:r>
            <a:endParaRPr lang="en-US" sz="1900" b="1">
              <a:latin typeface="Franklin Gothic Book" pitchFamily="34" charset="0"/>
            </a:endParaRPr>
          </a:p>
          <a:p>
            <a:pPr algn="ctr">
              <a:lnSpc>
                <a:spcPct val="80000"/>
              </a:lnSpc>
              <a:buFont typeface="Arial" charset="0"/>
              <a:buNone/>
            </a:pPr>
            <a:r>
              <a:rPr lang="en-US" sz="1900" b="1">
                <a:latin typeface="Franklin Gothic Book" pitchFamily="34" charset="0"/>
                <a:hlinkClick r:id="rId9"/>
              </a:rPr>
              <a:t>www.1stdefense.us</a:t>
            </a:r>
            <a:endParaRPr lang="en-US" sz="1900" b="1">
              <a:latin typeface="Franklin Gothic Book" pitchFamily="34" charset="0"/>
            </a:endParaRPr>
          </a:p>
          <a:p>
            <a:pPr>
              <a:lnSpc>
                <a:spcPct val="80000"/>
              </a:lnSpc>
              <a:buFont typeface="Arial" charset="0"/>
              <a:buNone/>
            </a:pPr>
            <a:endParaRPr lang="en-US" sz="500" b="1">
              <a:latin typeface="Franklin Gothic Book" pitchFamily="34" charset="0"/>
            </a:endParaRPr>
          </a:p>
          <a:p>
            <a:pPr>
              <a:lnSpc>
                <a:spcPct val="80000"/>
              </a:lnSpc>
              <a:buFont typeface="Arial" charset="0"/>
              <a:buNone/>
            </a:pPr>
            <a:r>
              <a:rPr lang="en-US" sz="500" b="1">
                <a:latin typeface="Franklin Gothic Book" pitchFamily="34" charset="0"/>
              </a:rPr>
              <a:t> </a:t>
            </a:r>
          </a:p>
          <a:p>
            <a:pPr>
              <a:lnSpc>
                <a:spcPct val="80000"/>
              </a:lnSpc>
              <a:spcBef>
                <a:spcPts val="800"/>
              </a:spcBef>
              <a:buFont typeface="Arial" charset="0"/>
              <a:buNone/>
            </a:pPr>
            <a:r>
              <a:rPr lang="en-US" sz="500" b="1">
                <a:latin typeface="Franklin Gothic Book" pitchFamily="34" charset="0"/>
              </a:rPr>
              <a:t>	</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bwMode="auto"/>
        <p:txBody>
          <a:bodyPr wrap="square" numCol="1" anchorCtr="0" compatLnSpc="1">
            <a:prstTxWarp prst="textNoShape">
              <a:avLst/>
            </a:prstTxWarp>
          </a:bodyPr>
          <a:lstStyle/>
          <a:p>
            <a:pPr eaLnBrk="1" hangingPunct="1"/>
            <a:endParaRPr lang="en-US" cap="none" smtClean="0"/>
          </a:p>
        </p:txBody>
      </p:sp>
      <p:sp>
        <p:nvSpPr>
          <p:cNvPr id="68610" name="Content Placeholder 2"/>
          <p:cNvSpPr>
            <a:spLocks noGrp="1"/>
          </p:cNvSpPr>
          <p:nvPr>
            <p:ph idx="4294967295"/>
          </p:nvPr>
        </p:nvSpPr>
        <p:spPr>
          <a:xfrm>
            <a:off x="609600" y="1905000"/>
            <a:ext cx="7924800" cy="2895600"/>
          </a:xfrm>
        </p:spPr>
        <p:txBody>
          <a:bodyPr/>
          <a:lstStyle/>
          <a:p>
            <a:pPr marL="0" indent="0" algn="ctr" eaLnBrk="1" hangingPunct="1">
              <a:lnSpc>
                <a:spcPct val="80000"/>
              </a:lnSpc>
            </a:pPr>
            <a:r>
              <a:rPr lang="en-US" sz="2100" i="1" u="sng" dirty="0" smtClean="0"/>
              <a:t>Customer Service Team</a:t>
            </a:r>
          </a:p>
          <a:p>
            <a:pPr marL="0" indent="0" algn="ctr" eaLnBrk="1" hangingPunct="1">
              <a:lnSpc>
                <a:spcPct val="150000"/>
              </a:lnSpc>
              <a:spcBef>
                <a:spcPct val="0"/>
              </a:spcBef>
            </a:pPr>
            <a:r>
              <a:rPr lang="en-US" sz="2100" dirty="0" smtClean="0"/>
              <a:t>Michele: President   </a:t>
            </a:r>
          </a:p>
          <a:p>
            <a:pPr marL="0" indent="0" algn="ctr" eaLnBrk="1" hangingPunct="1">
              <a:lnSpc>
                <a:spcPct val="150000"/>
              </a:lnSpc>
              <a:spcBef>
                <a:spcPct val="0"/>
              </a:spcBef>
            </a:pPr>
            <a:r>
              <a:rPr lang="en-US" sz="1800" dirty="0" smtClean="0"/>
              <a:t>Phone: 505-214-9159</a:t>
            </a:r>
          </a:p>
          <a:p>
            <a:pPr marL="0" indent="0" algn="ctr" eaLnBrk="1" hangingPunct="1">
              <a:lnSpc>
                <a:spcPct val="150000"/>
              </a:lnSpc>
              <a:spcBef>
                <a:spcPct val="0"/>
              </a:spcBef>
            </a:pPr>
            <a:r>
              <a:rPr lang="en-US" sz="1800" dirty="0" smtClean="0"/>
              <a:t>Cell:  505 553-1844</a:t>
            </a:r>
          </a:p>
          <a:p>
            <a:pPr marL="0" indent="0" algn="ctr" eaLnBrk="1" hangingPunct="1">
              <a:lnSpc>
                <a:spcPct val="150000"/>
              </a:lnSpc>
              <a:spcBef>
                <a:spcPct val="0"/>
              </a:spcBef>
            </a:pPr>
            <a:r>
              <a:rPr lang="en-US" sz="2100" dirty="0" smtClean="0"/>
              <a:t>Tony: Quality Control </a:t>
            </a:r>
          </a:p>
          <a:p>
            <a:pPr marL="0" indent="0" algn="ctr" eaLnBrk="1" hangingPunct="1">
              <a:lnSpc>
                <a:spcPct val="150000"/>
              </a:lnSpc>
              <a:spcBef>
                <a:spcPct val="0"/>
              </a:spcBef>
            </a:pPr>
            <a:r>
              <a:rPr lang="en-US" sz="1800" dirty="0" smtClean="0"/>
              <a:t>Phone: 505-242-0848 </a:t>
            </a:r>
          </a:p>
          <a:p>
            <a:pPr marL="0" indent="0" algn="ctr" eaLnBrk="1" hangingPunct="1">
              <a:lnSpc>
                <a:spcPct val="150000"/>
              </a:lnSpc>
              <a:spcBef>
                <a:spcPct val="0"/>
              </a:spcBef>
            </a:pPr>
            <a:r>
              <a:rPr lang="en-US" sz="1800" dirty="0" smtClean="0"/>
              <a:t>Cell: 505 917-4208</a:t>
            </a:r>
          </a:p>
        </p:txBody>
      </p:sp>
      <p:pic>
        <p:nvPicPr>
          <p:cNvPr id="68611" name="Picture 3"/>
          <p:cNvPicPr>
            <a:picLocks noChangeAspect="1"/>
          </p:cNvPicPr>
          <p:nvPr/>
        </p:nvPicPr>
        <p:blipFill>
          <a:blip r:embed="rId3" cstate="print"/>
          <a:srcRect/>
          <a:stretch>
            <a:fillRect/>
          </a:stretch>
        </p:blipFill>
        <p:spPr bwMode="auto">
          <a:xfrm>
            <a:off x="2743200" y="381000"/>
            <a:ext cx="3654425" cy="1219200"/>
          </a:xfrm>
          <a:prstGeom prst="rect">
            <a:avLst/>
          </a:prstGeom>
          <a:noFill/>
          <a:ln w="9525">
            <a:noFill/>
            <a:miter lim="800000"/>
            <a:headEnd/>
            <a:tailEnd/>
          </a:ln>
        </p:spPr>
      </p:pic>
      <p:sp>
        <p:nvSpPr>
          <p:cNvPr id="68612" name="Content Placeholder 2"/>
          <p:cNvSpPr>
            <a:spLocks/>
          </p:cNvSpPr>
          <p:nvPr/>
        </p:nvSpPr>
        <p:spPr bwMode="auto">
          <a:xfrm>
            <a:off x="2895600" y="5181600"/>
            <a:ext cx="3684588" cy="838200"/>
          </a:xfrm>
          <a:prstGeom prst="rect">
            <a:avLst/>
          </a:prstGeom>
          <a:noFill/>
          <a:ln w="9525">
            <a:noFill/>
            <a:miter lim="800000"/>
            <a:headEnd/>
            <a:tailEnd/>
          </a:ln>
        </p:spPr>
        <p:txBody>
          <a:bodyPr/>
          <a:lstStyle/>
          <a:p>
            <a:pPr algn="ctr">
              <a:lnSpc>
                <a:spcPct val="80000"/>
              </a:lnSpc>
              <a:buFont typeface="Arial" charset="0"/>
              <a:buNone/>
            </a:pPr>
            <a:r>
              <a:rPr lang="en-US" sz="1900" b="1">
                <a:latin typeface="Franklin Gothic Book" pitchFamily="34" charset="0"/>
              </a:rPr>
              <a:t>    Fax: 505-243-8263</a:t>
            </a:r>
          </a:p>
          <a:p>
            <a:pPr algn="ctr">
              <a:lnSpc>
                <a:spcPct val="80000"/>
              </a:lnSpc>
              <a:buFont typeface="Arial" charset="0"/>
              <a:buNone/>
            </a:pPr>
            <a:r>
              <a:rPr lang="en-US" sz="1900" b="1">
                <a:latin typeface="Franklin Gothic Book" pitchFamily="34" charset="0"/>
                <a:hlinkClick r:id="rId4"/>
              </a:rPr>
              <a:t>www.pscprotectsyou.com</a:t>
            </a:r>
            <a:endParaRPr lang="en-US" sz="1900" b="1">
              <a:latin typeface="Franklin Gothic Book" pitchFamily="34" charset="0"/>
            </a:endParaRPr>
          </a:p>
          <a:p>
            <a:pPr algn="ctr">
              <a:lnSpc>
                <a:spcPct val="80000"/>
              </a:lnSpc>
              <a:buFont typeface="Arial" charset="0"/>
              <a:buNone/>
            </a:pPr>
            <a:r>
              <a:rPr lang="en-US" sz="1900" b="1">
                <a:latin typeface="Franklin Gothic Book" pitchFamily="34" charset="0"/>
                <a:hlinkClick r:id="rId5"/>
              </a:rPr>
              <a:t>www.1stdefense.us</a:t>
            </a:r>
            <a:endParaRPr lang="en-US" sz="1900" b="1">
              <a:latin typeface="Franklin Gothic Book" pitchFamily="34" charset="0"/>
            </a:endParaRPr>
          </a:p>
          <a:p>
            <a:pPr>
              <a:lnSpc>
                <a:spcPct val="80000"/>
              </a:lnSpc>
              <a:buFont typeface="Arial" charset="0"/>
              <a:buNone/>
            </a:pPr>
            <a:endParaRPr lang="en-US" sz="500" b="1">
              <a:latin typeface="Franklin Gothic Book" pitchFamily="34" charset="0"/>
            </a:endParaRPr>
          </a:p>
          <a:p>
            <a:pPr>
              <a:lnSpc>
                <a:spcPct val="80000"/>
              </a:lnSpc>
              <a:buFont typeface="Arial" charset="0"/>
              <a:buNone/>
            </a:pPr>
            <a:r>
              <a:rPr lang="en-US" sz="500" b="1">
                <a:latin typeface="Franklin Gothic Book" pitchFamily="34" charset="0"/>
              </a:rPr>
              <a:t> </a:t>
            </a:r>
          </a:p>
          <a:p>
            <a:pPr>
              <a:lnSpc>
                <a:spcPct val="80000"/>
              </a:lnSpc>
              <a:spcBef>
                <a:spcPts val="800"/>
              </a:spcBef>
              <a:buFont typeface="Arial" charset="0"/>
              <a:buNone/>
            </a:pPr>
            <a:r>
              <a:rPr lang="en-US" sz="500" b="1">
                <a:latin typeface="Franklin Gothic Book" pitchFamily="34" charset="0"/>
              </a:rPr>
              <a:t>	</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bwMode="auto">
          <a:xfrm>
            <a:off x="838200" y="2209800"/>
            <a:ext cx="7521575" cy="549275"/>
          </a:xfrm>
          <a:noFill/>
        </p:spPr>
        <p:txBody>
          <a:bodyPr wrap="square" numCol="1" anchorCtr="0" compatLnSpc="1">
            <a:prstTxWarp prst="textNoShape">
              <a:avLst/>
            </a:prstTxWarp>
          </a:bodyPr>
          <a:lstStyle/>
          <a:p>
            <a:pPr algn="ctr" eaLnBrk="1" hangingPunct="1"/>
            <a:r>
              <a:rPr lang="en-US" cap="none" dirty="0" smtClean="0"/>
              <a:t> </a:t>
            </a:r>
            <a:r>
              <a:rPr lang="en-US" sz="4000" cap="none" dirty="0" smtClean="0"/>
              <a:t>QUESTIONS FOR OUR TEAM?</a:t>
            </a:r>
          </a:p>
        </p:txBody>
      </p:sp>
      <p:pic>
        <p:nvPicPr>
          <p:cNvPr id="70658" name="Content Placeholder 3"/>
          <p:cNvPicPr>
            <a:picLocks noChangeAspect="1"/>
          </p:cNvPicPr>
          <p:nvPr/>
        </p:nvPicPr>
        <p:blipFill>
          <a:blip r:embed="rId3" cstate="print"/>
          <a:srcRect/>
          <a:stretch>
            <a:fillRect/>
          </a:stretch>
        </p:blipFill>
        <p:spPr bwMode="auto">
          <a:xfrm>
            <a:off x="6019800" y="5638800"/>
            <a:ext cx="2743200" cy="914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bwMode="auto">
          <a:xfrm>
            <a:off x="838200" y="2209800"/>
            <a:ext cx="7521575" cy="549275"/>
          </a:xfrm>
          <a:noFill/>
        </p:spPr>
        <p:txBody>
          <a:bodyPr wrap="square" numCol="1" anchorCtr="0" compatLnSpc="1">
            <a:prstTxWarp prst="textNoShape">
              <a:avLst/>
            </a:prstTxWarp>
          </a:bodyPr>
          <a:lstStyle/>
          <a:p>
            <a:pPr algn="ctr" eaLnBrk="1" hangingPunct="1"/>
            <a:r>
              <a:rPr lang="en-US" cap="none" dirty="0" smtClean="0"/>
              <a:t> </a:t>
            </a:r>
            <a:r>
              <a:rPr lang="en-US" sz="4000" cap="none" dirty="0" smtClean="0"/>
              <a:t>THANK YOU FOR YOU PARTICIPATION</a:t>
            </a:r>
          </a:p>
        </p:txBody>
      </p:sp>
      <p:pic>
        <p:nvPicPr>
          <p:cNvPr id="78851" name="Content Placeholder 3"/>
          <p:cNvPicPr>
            <a:picLocks noChangeAspect="1"/>
          </p:cNvPicPr>
          <p:nvPr/>
        </p:nvPicPr>
        <p:blipFill>
          <a:blip r:embed="rId3" cstate="print"/>
          <a:srcRect/>
          <a:stretch>
            <a:fillRect/>
          </a:stretch>
        </p:blipFill>
        <p:spPr bwMode="auto">
          <a:xfrm>
            <a:off x="6019800" y="5638800"/>
            <a:ext cx="2743200" cy="914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title" idx="4294967295"/>
          </p:nvPr>
        </p:nvSpPr>
        <p:spPr>
          <a:xfrm>
            <a:off x="714375" y="696913"/>
            <a:ext cx="7358063" cy="911225"/>
          </a:xfrm>
        </p:spPr>
        <p:txBody>
          <a:bodyPr/>
          <a:lstStyle/>
          <a:p>
            <a:pPr algn="ctr" eaLnBrk="1" hangingPunct="1">
              <a:defRPr/>
            </a:pPr>
            <a:r>
              <a:rPr lang="en-US" sz="4000" b="1" dirty="0" smtClean="0"/>
              <a:t>Fair Credit Reporting Act</a:t>
            </a:r>
          </a:p>
        </p:txBody>
      </p:sp>
      <p:sp>
        <p:nvSpPr>
          <p:cNvPr id="19458" name="Rectangle 4"/>
          <p:cNvSpPr>
            <a:spLocks noGrp="1" noChangeArrowheads="1"/>
          </p:cNvSpPr>
          <p:nvPr>
            <p:ph type="body" idx="4294967295"/>
          </p:nvPr>
        </p:nvSpPr>
        <p:spPr>
          <a:xfrm>
            <a:off x="874713" y="1828800"/>
            <a:ext cx="7661275" cy="4706938"/>
          </a:xfrm>
        </p:spPr>
        <p:txBody>
          <a:bodyPr/>
          <a:lstStyle/>
          <a:p>
            <a:pPr marL="569913" eaLnBrk="1" hangingPunct="1">
              <a:spcBef>
                <a:spcPct val="10000"/>
              </a:spcBef>
            </a:pPr>
            <a:r>
              <a:rPr lang="en-US" sz="3100" dirty="0" smtClean="0"/>
              <a:t>To Conduct an </a:t>
            </a:r>
            <a:r>
              <a:rPr lang="en-US" sz="3100" dirty="0" smtClean="0"/>
              <a:t>Inquiry </a:t>
            </a:r>
            <a:r>
              <a:rPr lang="en-US" sz="3100" dirty="0" smtClean="0"/>
              <a:t>You: </a:t>
            </a:r>
            <a:endParaRPr lang="en-US" sz="3100" dirty="0" smtClean="0"/>
          </a:p>
          <a:p>
            <a:pPr marL="569913" eaLnBrk="1" hangingPunct="1">
              <a:spcBef>
                <a:spcPct val="10000"/>
              </a:spcBef>
            </a:pPr>
            <a:endParaRPr lang="en-US" sz="3100" dirty="0" smtClean="0"/>
          </a:p>
          <a:p>
            <a:pPr marL="971550" lvl="1" indent="-514350" eaLnBrk="1" hangingPunct="1">
              <a:spcBef>
                <a:spcPct val="10000"/>
              </a:spcBef>
              <a:buClr>
                <a:schemeClr val="tx1"/>
              </a:buClr>
              <a:buFont typeface="+mj-lt"/>
              <a:buAutoNum type="arabicParenR"/>
            </a:pPr>
            <a:r>
              <a:rPr lang="en-US" sz="3100" dirty="0" smtClean="0"/>
              <a:t>MUST have a Permissible Purpose</a:t>
            </a:r>
          </a:p>
          <a:p>
            <a:pPr marL="971550" lvl="1" indent="-514350" eaLnBrk="1" hangingPunct="1">
              <a:spcBef>
                <a:spcPct val="10000"/>
              </a:spcBef>
              <a:buClrTx/>
              <a:buFont typeface="+mj-lt"/>
              <a:buAutoNum type="arabicParenR"/>
            </a:pPr>
            <a:r>
              <a:rPr lang="en-US" sz="3100" dirty="0" smtClean="0"/>
              <a:t>MUST have a Written Notice</a:t>
            </a:r>
          </a:p>
          <a:p>
            <a:pPr marL="971550" lvl="1" indent="-514350" eaLnBrk="1" hangingPunct="1">
              <a:spcBef>
                <a:spcPct val="10000"/>
              </a:spcBef>
              <a:buClrTx/>
              <a:buFont typeface="+mj-lt"/>
              <a:buAutoNum type="arabicParenR"/>
            </a:pPr>
            <a:r>
              <a:rPr lang="en-US" sz="3100" dirty="0" smtClean="0"/>
              <a:t>MUST have a signed Authorization for Release of Information form </a:t>
            </a:r>
          </a:p>
          <a:p>
            <a:pPr marL="569913" eaLnBrk="1" hangingPunct="1">
              <a:spcBef>
                <a:spcPct val="10000"/>
              </a:spcBef>
            </a:pPr>
            <a:endParaRPr lang="en-US" sz="3100" dirty="0" smtClean="0"/>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title" idx="4294967295"/>
          </p:nvPr>
        </p:nvSpPr>
        <p:spPr>
          <a:xfrm>
            <a:off x="714375" y="696913"/>
            <a:ext cx="7358063" cy="911225"/>
          </a:xfrm>
        </p:spPr>
        <p:txBody>
          <a:bodyPr/>
          <a:lstStyle/>
          <a:p>
            <a:pPr algn="ctr" eaLnBrk="1" hangingPunct="1">
              <a:defRPr/>
            </a:pPr>
            <a:r>
              <a:rPr lang="en-US" sz="4000" b="1" dirty="0" smtClean="0"/>
              <a:t>Fair Credit Reporting Act</a:t>
            </a:r>
          </a:p>
        </p:txBody>
      </p:sp>
      <p:sp>
        <p:nvSpPr>
          <p:cNvPr id="171011" name="Rectangle 4"/>
          <p:cNvSpPr>
            <a:spLocks noGrp="1" noChangeArrowheads="1"/>
          </p:cNvSpPr>
          <p:nvPr>
            <p:ph type="body" idx="4294967295"/>
          </p:nvPr>
        </p:nvSpPr>
        <p:spPr>
          <a:xfrm>
            <a:off x="874713" y="1828800"/>
            <a:ext cx="7661275" cy="4706938"/>
          </a:xfrm>
        </p:spPr>
        <p:txBody>
          <a:bodyPr/>
          <a:lstStyle/>
          <a:p>
            <a:pPr marL="171450" indent="-514350" eaLnBrk="1" hangingPunct="1">
              <a:spcBef>
                <a:spcPct val="10000"/>
              </a:spcBef>
            </a:pPr>
            <a:r>
              <a:rPr lang="en-US" sz="3100" dirty="0" smtClean="0"/>
              <a:t>4)  If You Use 1</a:t>
            </a:r>
            <a:r>
              <a:rPr lang="en-US" sz="3100" baseline="30000" dirty="0" smtClean="0"/>
              <a:t>st</a:t>
            </a:r>
            <a:r>
              <a:rPr lang="en-US" sz="3100" dirty="0" smtClean="0"/>
              <a:t> Defense Information to make an </a:t>
            </a:r>
            <a:r>
              <a:rPr lang="en-US" sz="3100" dirty="0" smtClean="0">
                <a:solidFill>
                  <a:srgbClr val="990033"/>
                </a:solidFill>
              </a:rPr>
              <a:t>Adverse Decision </a:t>
            </a:r>
            <a:r>
              <a:rPr lang="en-US" sz="3100" dirty="0" smtClean="0"/>
              <a:t>YOU must </a:t>
            </a:r>
            <a:r>
              <a:rPr lang="en-US" sz="3100" dirty="0" smtClean="0">
                <a:solidFill>
                  <a:srgbClr val="990033"/>
                </a:solidFill>
              </a:rPr>
              <a:t>provide the person the opportunity to refute, correct, explain</a:t>
            </a:r>
            <a:r>
              <a:rPr lang="en-US" sz="3100" dirty="0" smtClean="0"/>
              <a:t> the adverse information </a:t>
            </a:r>
            <a:r>
              <a:rPr lang="en-US" sz="3100" dirty="0" smtClean="0">
                <a:solidFill>
                  <a:srgbClr val="990033"/>
                </a:solidFill>
              </a:rPr>
              <a:t>prior</a:t>
            </a:r>
            <a:r>
              <a:rPr lang="en-US" sz="3100" dirty="0" smtClean="0"/>
              <a:t> to making a Final Unfavorable Decision.</a:t>
            </a:r>
          </a:p>
          <a:p>
            <a:pPr marL="0" eaLnBrk="1" hangingPunct="1">
              <a:spcBef>
                <a:spcPct val="10000"/>
              </a:spcBef>
            </a:pPr>
            <a:endParaRPr lang="en-US" sz="3100" dirty="0" smtClean="0"/>
          </a:p>
          <a:p>
            <a:pPr marL="0" eaLnBrk="1" hangingPunct="1">
              <a:spcBef>
                <a:spcPct val="10000"/>
              </a:spcBef>
            </a:pPr>
            <a:endParaRPr lang="en-US" sz="3100" dirty="0" smtClean="0"/>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title" idx="4294967295"/>
          </p:nvPr>
        </p:nvSpPr>
        <p:spPr>
          <a:xfrm>
            <a:off x="714375" y="696913"/>
            <a:ext cx="7358063" cy="911225"/>
          </a:xfrm>
        </p:spPr>
        <p:txBody>
          <a:bodyPr/>
          <a:lstStyle/>
          <a:p>
            <a:pPr algn="ctr" eaLnBrk="1" hangingPunct="1">
              <a:defRPr/>
            </a:pPr>
            <a:r>
              <a:rPr lang="en-US" sz="4000" b="1" dirty="0" smtClean="0"/>
              <a:t>Fair Credit Reporting Act</a:t>
            </a:r>
          </a:p>
        </p:txBody>
      </p:sp>
      <p:sp>
        <p:nvSpPr>
          <p:cNvPr id="23554" name="Rectangle 4"/>
          <p:cNvSpPr>
            <a:spLocks noGrp="1" noChangeArrowheads="1"/>
          </p:cNvSpPr>
          <p:nvPr>
            <p:ph type="body" idx="4294967295"/>
          </p:nvPr>
        </p:nvSpPr>
        <p:spPr>
          <a:xfrm>
            <a:off x="874713" y="1828800"/>
            <a:ext cx="7661275" cy="4706938"/>
          </a:xfrm>
        </p:spPr>
        <p:txBody>
          <a:bodyPr/>
          <a:lstStyle/>
          <a:p>
            <a:pPr marL="569913" eaLnBrk="1" hangingPunct="1">
              <a:spcBef>
                <a:spcPct val="10000"/>
              </a:spcBef>
            </a:pPr>
            <a:r>
              <a:rPr lang="en-US" sz="3100" dirty="0" smtClean="0"/>
              <a:t>You are Obligated to Protect:</a:t>
            </a:r>
          </a:p>
          <a:p>
            <a:pPr marL="569913" eaLnBrk="1" hangingPunct="1">
              <a:spcBef>
                <a:spcPct val="10000"/>
              </a:spcBef>
              <a:buFont typeface="Arial" charset="0"/>
              <a:buChar char="•"/>
            </a:pPr>
            <a:r>
              <a:rPr lang="en-US" sz="3100" dirty="0" smtClean="0"/>
              <a:t>Provided User IDs and Passwords</a:t>
            </a:r>
          </a:p>
          <a:p>
            <a:pPr marL="569913" eaLnBrk="1" hangingPunct="1">
              <a:spcBef>
                <a:spcPct val="10000"/>
              </a:spcBef>
              <a:buFont typeface="Arial" charset="0"/>
              <a:buChar char="•"/>
            </a:pPr>
            <a:r>
              <a:rPr lang="en-US" sz="3100" dirty="0" smtClean="0"/>
              <a:t>Personal Identifying Information  </a:t>
            </a:r>
          </a:p>
          <a:p>
            <a:pPr marL="569913" eaLnBrk="1" hangingPunct="1">
              <a:spcBef>
                <a:spcPct val="10000"/>
              </a:spcBef>
              <a:buFont typeface="Arial" charset="0"/>
              <a:buChar char="•"/>
            </a:pPr>
            <a:r>
              <a:rPr lang="en-US" sz="3100" dirty="0" smtClean="0"/>
              <a:t>Information and Results provided through the 1</a:t>
            </a:r>
            <a:r>
              <a:rPr lang="en-US" sz="3100" baseline="30000" dirty="0" smtClean="0"/>
              <a:t>st</a:t>
            </a:r>
            <a:r>
              <a:rPr lang="en-US" sz="3100" dirty="0" smtClean="0"/>
              <a:t> Defense System </a:t>
            </a: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bwMode="auto">
          <a:xfrm>
            <a:off x="838200" y="2209800"/>
            <a:ext cx="7521575" cy="549275"/>
          </a:xfrm>
          <a:noFill/>
        </p:spPr>
        <p:txBody>
          <a:bodyPr wrap="square" numCol="1" anchorCtr="0" compatLnSpc="1">
            <a:prstTxWarp prst="textNoShape">
              <a:avLst/>
            </a:prstTxWarp>
          </a:bodyPr>
          <a:lstStyle/>
          <a:p>
            <a:pPr algn="ctr" eaLnBrk="1" hangingPunct="1"/>
            <a:r>
              <a:rPr lang="en-US" cap="none" dirty="0" smtClean="0"/>
              <a:t> </a:t>
            </a:r>
            <a:r>
              <a:rPr lang="en-US" sz="4000" cap="none" dirty="0" smtClean="0"/>
              <a:t>QUESTIONS FOR OUR TEAM?</a:t>
            </a:r>
          </a:p>
        </p:txBody>
      </p:sp>
      <p:pic>
        <p:nvPicPr>
          <p:cNvPr id="25602" name="Content Placeholder 3"/>
          <p:cNvPicPr>
            <a:picLocks noChangeAspect="1"/>
          </p:cNvPicPr>
          <p:nvPr/>
        </p:nvPicPr>
        <p:blipFill>
          <a:blip r:embed="rId3" cstate="print"/>
          <a:srcRect/>
          <a:stretch>
            <a:fillRect/>
          </a:stretch>
        </p:blipFill>
        <p:spPr bwMode="auto">
          <a:xfrm>
            <a:off x="6019800" y="5638800"/>
            <a:ext cx="2743200" cy="914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000" dirty="0" smtClean="0"/>
              <a:t>The login page</a:t>
            </a:r>
            <a:endParaRPr lang="en-US" sz="4000" dirty="0"/>
          </a:p>
        </p:txBody>
      </p:sp>
      <p:sp>
        <p:nvSpPr>
          <p:cNvPr id="27650" name="Content Placeholder 2"/>
          <p:cNvSpPr>
            <a:spLocks noGrp="1"/>
          </p:cNvSpPr>
          <p:nvPr>
            <p:ph idx="1"/>
          </p:nvPr>
        </p:nvSpPr>
        <p:spPr/>
        <p:txBody>
          <a:bodyPr/>
          <a:lstStyle/>
          <a:p>
            <a:pPr eaLnBrk="1" hangingPunct="1"/>
            <a:endParaRPr lang="en-US" smtClean="0"/>
          </a:p>
        </p:txBody>
      </p:sp>
      <p:pic>
        <p:nvPicPr>
          <p:cNvPr id="1027" name="Picture 3"/>
          <p:cNvPicPr>
            <a:picLocks noChangeAspect="1" noChangeArrowheads="1"/>
          </p:cNvPicPr>
          <p:nvPr/>
        </p:nvPicPr>
        <p:blipFill rotWithShape="1">
          <a:blip r:embed="rId3" cstate="print"/>
          <a:srcRect l="50040" t="10031" r="15583" b="42019"/>
          <a:stretch/>
        </p:blipFill>
        <p:spPr bwMode="auto">
          <a:xfrm>
            <a:off x="838200" y="1676400"/>
            <a:ext cx="76200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000" dirty="0" smtClean="0"/>
              <a:t>The WELCOME page</a:t>
            </a:r>
            <a:endParaRPr lang="en-US" sz="4000" dirty="0"/>
          </a:p>
        </p:txBody>
      </p:sp>
      <p:sp>
        <p:nvSpPr>
          <p:cNvPr id="29698" name="Content Placeholder 2"/>
          <p:cNvSpPr>
            <a:spLocks noGrp="1"/>
          </p:cNvSpPr>
          <p:nvPr>
            <p:ph idx="1"/>
          </p:nvPr>
        </p:nvSpPr>
        <p:spPr/>
        <p:txBody>
          <a:bodyPr/>
          <a:lstStyle/>
          <a:p>
            <a:pPr eaLnBrk="1" hangingPunct="1"/>
            <a:endParaRPr lang="en-US" smtClean="0"/>
          </a:p>
        </p:txBody>
      </p:sp>
      <p:pic>
        <p:nvPicPr>
          <p:cNvPr id="2050" name="Picture 2"/>
          <p:cNvPicPr>
            <a:picLocks noChangeAspect="1" noChangeArrowheads="1"/>
          </p:cNvPicPr>
          <p:nvPr/>
        </p:nvPicPr>
        <p:blipFill rotWithShape="1">
          <a:blip r:embed="rId3" cstate="print"/>
          <a:srcRect l="50078" t="10153" r="885" b="3272"/>
          <a:stretch/>
        </p:blipFill>
        <p:spPr bwMode="auto">
          <a:xfrm>
            <a:off x="762000" y="1066800"/>
            <a:ext cx="76200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noFill/>
        </p:spPr>
        <p:txBody>
          <a:bodyPr wrap="square" numCol="1" anchorCtr="0" compatLnSpc="1">
            <a:prstTxWarp prst="textNoShape">
              <a:avLst/>
            </a:prstTxWarp>
          </a:bodyPr>
          <a:lstStyle/>
          <a:p>
            <a:pPr algn="ctr" eaLnBrk="1" hangingPunct="1"/>
            <a:r>
              <a:rPr lang="en-US" sz="4000" cap="none" smtClean="0">
                <a:cs typeface="Arial" charset="0"/>
              </a:rPr>
              <a:t>MENU OPTIONS</a:t>
            </a:r>
          </a:p>
        </p:txBody>
      </p:sp>
      <p:sp>
        <p:nvSpPr>
          <p:cNvPr id="31746" name="Content Placeholder 2"/>
          <p:cNvSpPr>
            <a:spLocks noGrp="1"/>
          </p:cNvSpPr>
          <p:nvPr>
            <p:ph idx="4294967295"/>
          </p:nvPr>
        </p:nvSpPr>
        <p:spPr/>
        <p:txBody>
          <a:bodyPr/>
          <a:lstStyle/>
          <a:p>
            <a:pPr eaLnBrk="1" hangingPunct="1"/>
            <a:endParaRPr lang="en-US" smtClean="0"/>
          </a:p>
        </p:txBody>
      </p:sp>
      <p:pic>
        <p:nvPicPr>
          <p:cNvPr id="5122" name="Picture 2"/>
          <p:cNvPicPr>
            <a:picLocks noChangeAspect="1" noChangeArrowheads="1"/>
          </p:cNvPicPr>
          <p:nvPr/>
        </p:nvPicPr>
        <p:blipFill rotWithShape="1">
          <a:blip r:embed="rId3" cstate="print"/>
          <a:srcRect l="50080" t="9895" r="964" b="11068"/>
          <a:stretch/>
        </p:blipFill>
        <p:spPr bwMode="auto">
          <a:xfrm>
            <a:off x="457200" y="1371600"/>
            <a:ext cx="83058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cxnSp>
        <p:nvCxnSpPr>
          <p:cNvPr id="5" name="Straight Connector 4"/>
          <p:cNvCxnSpPr/>
          <p:nvPr/>
        </p:nvCxnSpPr>
        <p:spPr>
          <a:xfrm>
            <a:off x="457200" y="2667000"/>
            <a:ext cx="6096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a:off x="457200" y="2667000"/>
            <a:ext cx="0" cy="18288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a:off x="457200" y="4495800"/>
            <a:ext cx="6096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a:xfrm>
            <a:off x="76200" y="3124200"/>
            <a:ext cx="304800" cy="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a:off x="1066800" y="2667000"/>
            <a:ext cx="0" cy="18288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2036</TotalTime>
  <Words>2250</Words>
  <Application>Microsoft Office PowerPoint</Application>
  <PresentationFormat>On-screen Show (4:3)</PresentationFormat>
  <Paragraphs>242</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Comic Sans MS</vt:lpstr>
      <vt:lpstr>Franklin Gothic Book</vt:lpstr>
      <vt:lpstr>Franklin Gothic Medium</vt:lpstr>
      <vt:lpstr>Tunga</vt:lpstr>
      <vt:lpstr>Wingdings</vt:lpstr>
      <vt:lpstr>Angles</vt:lpstr>
      <vt:lpstr>OUR COMMUNITY,  OUR RESPONSIBILITY</vt:lpstr>
      <vt:lpstr>We are your 1st defense </vt:lpstr>
      <vt:lpstr>Fair Credit Reporting Act</vt:lpstr>
      <vt:lpstr>Fair Credit Reporting Act</vt:lpstr>
      <vt:lpstr>Fair Credit Reporting Act</vt:lpstr>
      <vt:lpstr> QUESTIONS FOR OUR TEAM?</vt:lpstr>
      <vt:lpstr>The login page</vt:lpstr>
      <vt:lpstr>The WELCOME page</vt:lpstr>
      <vt:lpstr>MENU OPTIONS</vt:lpstr>
      <vt:lpstr>UNREAD NOTES</vt:lpstr>
      <vt:lpstr>RESOURCES</vt:lpstr>
      <vt:lpstr>FAQ’S</vt:lpstr>
      <vt:lpstr>GLOSSARY OF TERMS</vt:lpstr>
      <vt:lpstr>SYSTEM SECURITY</vt:lpstr>
      <vt:lpstr> QUESTIONS FOR OUR TEAM?</vt:lpstr>
      <vt:lpstr>PowerPoint Presentation</vt:lpstr>
      <vt:lpstr>PowerPoint Presentation</vt:lpstr>
      <vt:lpstr>PowerPoint Presentation</vt:lpstr>
      <vt:lpstr>PowerPoint Presentation</vt:lpstr>
      <vt:lpstr>EMAIL NOTIFICATION</vt:lpstr>
      <vt:lpstr>PowerPoint Presentation</vt:lpstr>
      <vt:lpstr>PowerPoint Presentation</vt:lpstr>
      <vt:lpstr>Results EMAIL NOTIFICATION</vt:lpstr>
      <vt:lpstr>PowerPoint Presentation</vt:lpstr>
      <vt:lpstr>Trouble shooting</vt:lpstr>
      <vt:lpstr>PowerPoint Presentation</vt:lpstr>
      <vt:lpstr>PowerPoint Presentation</vt:lpstr>
      <vt:lpstr> QUESTIONS FOR OUR TEAM?</vt:lpstr>
      <vt:lpstr> THANK YOU FOR YOU PARTICIPATION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the Integrity of Gaming</dc:title>
  <dc:creator>meagen</dc:creator>
  <cp:lastModifiedBy>Michele Justice</cp:lastModifiedBy>
  <cp:revision>173</cp:revision>
  <cp:lastPrinted>2016-02-15T02:08:51Z</cp:lastPrinted>
  <dcterms:created xsi:type="dcterms:W3CDTF">2013-06-18T13:30:57Z</dcterms:created>
  <dcterms:modified xsi:type="dcterms:W3CDTF">2016-02-15T02:09:01Z</dcterms:modified>
</cp:coreProperties>
</file>